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64" r:id="rId2"/>
    <p:sldId id="265" r:id="rId3"/>
    <p:sldId id="259" r:id="rId4"/>
    <p:sldId id="262" r:id="rId5"/>
    <p:sldId id="263" r:id="rId6"/>
    <p:sldId id="269" r:id="rId7"/>
    <p:sldId id="261" r:id="rId8"/>
    <p:sldId id="256" r:id="rId9"/>
    <p:sldId id="257" r:id="rId10"/>
    <p:sldId id="270" r:id="rId11"/>
    <p:sldId id="258" r:id="rId12"/>
    <p:sldId id="266" r:id="rId13"/>
    <p:sldId id="267" r:id="rId14"/>
    <p:sldId id="271" r:id="rId15"/>
    <p:sldId id="268" r:id="rId16"/>
    <p:sldId id="280" r:id="rId17"/>
    <p:sldId id="281" r:id="rId18"/>
    <p:sldId id="282" r:id="rId19"/>
    <p:sldId id="283" r:id="rId20"/>
    <p:sldId id="272" r:id="rId21"/>
    <p:sldId id="273" r:id="rId22"/>
    <p:sldId id="274" r:id="rId23"/>
    <p:sldId id="275" r:id="rId24"/>
    <p:sldId id="276" r:id="rId25"/>
    <p:sldId id="277" r:id="rId26"/>
    <p:sldId id="278" r:id="rId27"/>
    <p:sldId id="279" r:id="rId28"/>
    <p:sldId id="284"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633" autoAdjust="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B73A58-7F59-40D4-B973-68F95CCA13B6}" type="datetimeFigureOut">
              <a:rPr lang="en-IN" smtClean="0"/>
              <a:t>27-01-2022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ECAC9E1-CE1B-489A-9164-36B3AAD80941}" type="slidenum">
              <a:rPr lang="en-IN" smtClean="0"/>
              <a:t>‹#›</a:t>
            </a:fld>
            <a:endParaRPr lang="en-IN"/>
          </a:p>
        </p:txBody>
      </p:sp>
    </p:spTree>
    <p:extLst>
      <p:ext uri="{BB962C8B-B14F-4D97-AF65-F5344CB8AC3E}">
        <p14:creationId xmlns:p14="http://schemas.microsoft.com/office/powerpoint/2010/main" val="2087234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B73A58-7F59-40D4-B973-68F95CCA13B6}" type="datetimeFigureOut">
              <a:rPr lang="en-IN" smtClean="0"/>
              <a:t>27-01-2022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ECAC9E1-CE1B-489A-9164-36B3AAD80941}" type="slidenum">
              <a:rPr lang="en-IN" smtClean="0"/>
              <a:t>‹#›</a:t>
            </a:fld>
            <a:endParaRPr lang="en-IN"/>
          </a:p>
        </p:txBody>
      </p:sp>
    </p:spTree>
    <p:extLst>
      <p:ext uri="{BB962C8B-B14F-4D97-AF65-F5344CB8AC3E}">
        <p14:creationId xmlns:p14="http://schemas.microsoft.com/office/powerpoint/2010/main" val="453846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B73A58-7F59-40D4-B973-68F95CCA13B6}" type="datetimeFigureOut">
              <a:rPr lang="en-IN" smtClean="0"/>
              <a:t>27-01-2022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ECAC9E1-CE1B-489A-9164-36B3AAD80941}" type="slidenum">
              <a:rPr lang="en-IN" smtClean="0"/>
              <a:t>‹#›</a:t>
            </a:fld>
            <a:endParaRPr lang="en-IN"/>
          </a:p>
        </p:txBody>
      </p:sp>
    </p:spTree>
    <p:extLst>
      <p:ext uri="{BB962C8B-B14F-4D97-AF65-F5344CB8AC3E}">
        <p14:creationId xmlns:p14="http://schemas.microsoft.com/office/powerpoint/2010/main" val="3965003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B73A58-7F59-40D4-B973-68F95CCA13B6}" type="datetimeFigureOut">
              <a:rPr lang="en-IN" smtClean="0"/>
              <a:t>27-01-2022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ECAC9E1-CE1B-489A-9164-36B3AAD80941}"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65636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B73A58-7F59-40D4-B973-68F95CCA13B6}" type="datetimeFigureOut">
              <a:rPr lang="en-IN" smtClean="0"/>
              <a:t>27-01-2022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ECAC9E1-CE1B-489A-9164-36B3AAD80941}" type="slidenum">
              <a:rPr lang="en-IN" smtClean="0"/>
              <a:t>‹#›</a:t>
            </a:fld>
            <a:endParaRPr lang="en-IN"/>
          </a:p>
        </p:txBody>
      </p:sp>
    </p:spTree>
    <p:extLst>
      <p:ext uri="{BB962C8B-B14F-4D97-AF65-F5344CB8AC3E}">
        <p14:creationId xmlns:p14="http://schemas.microsoft.com/office/powerpoint/2010/main" val="3448071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DB73A58-7F59-40D4-B973-68F95CCA13B6}" type="datetimeFigureOut">
              <a:rPr lang="en-IN" smtClean="0"/>
              <a:t>27-01-2022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ECAC9E1-CE1B-489A-9164-36B3AAD80941}" type="slidenum">
              <a:rPr lang="en-IN" smtClean="0"/>
              <a:t>‹#›</a:t>
            </a:fld>
            <a:endParaRPr lang="en-IN"/>
          </a:p>
        </p:txBody>
      </p:sp>
    </p:spTree>
    <p:extLst>
      <p:ext uri="{BB962C8B-B14F-4D97-AF65-F5344CB8AC3E}">
        <p14:creationId xmlns:p14="http://schemas.microsoft.com/office/powerpoint/2010/main" val="17728724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DB73A58-7F59-40D4-B973-68F95CCA13B6}" type="datetimeFigureOut">
              <a:rPr lang="en-IN" smtClean="0"/>
              <a:t>27-01-2022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ECAC9E1-CE1B-489A-9164-36B3AAD80941}" type="slidenum">
              <a:rPr lang="en-IN" smtClean="0"/>
              <a:t>‹#›</a:t>
            </a:fld>
            <a:endParaRPr lang="en-IN"/>
          </a:p>
        </p:txBody>
      </p:sp>
    </p:spTree>
    <p:extLst>
      <p:ext uri="{BB962C8B-B14F-4D97-AF65-F5344CB8AC3E}">
        <p14:creationId xmlns:p14="http://schemas.microsoft.com/office/powerpoint/2010/main" val="3229800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B73A58-7F59-40D4-B973-68F95CCA13B6}" type="datetimeFigureOut">
              <a:rPr lang="en-IN" smtClean="0"/>
              <a:t>27-01-2022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ECAC9E1-CE1B-489A-9164-36B3AAD80941}" type="slidenum">
              <a:rPr lang="en-IN" smtClean="0"/>
              <a:t>‹#›</a:t>
            </a:fld>
            <a:endParaRPr lang="en-IN"/>
          </a:p>
        </p:txBody>
      </p:sp>
    </p:spTree>
    <p:extLst>
      <p:ext uri="{BB962C8B-B14F-4D97-AF65-F5344CB8AC3E}">
        <p14:creationId xmlns:p14="http://schemas.microsoft.com/office/powerpoint/2010/main" val="39133998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B73A58-7F59-40D4-B973-68F95CCA13B6}" type="datetimeFigureOut">
              <a:rPr lang="en-IN" smtClean="0"/>
              <a:t>27-01-2022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ECAC9E1-CE1B-489A-9164-36B3AAD80941}" type="slidenum">
              <a:rPr lang="en-IN" smtClean="0"/>
              <a:t>‹#›</a:t>
            </a:fld>
            <a:endParaRPr lang="en-IN"/>
          </a:p>
        </p:txBody>
      </p:sp>
    </p:spTree>
    <p:extLst>
      <p:ext uri="{BB962C8B-B14F-4D97-AF65-F5344CB8AC3E}">
        <p14:creationId xmlns:p14="http://schemas.microsoft.com/office/powerpoint/2010/main" val="2272394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B73A58-7F59-40D4-B973-68F95CCA13B6}" type="datetimeFigureOut">
              <a:rPr lang="en-IN" smtClean="0"/>
              <a:t>27-01-2022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ECAC9E1-CE1B-489A-9164-36B3AAD80941}" type="slidenum">
              <a:rPr lang="en-IN" smtClean="0"/>
              <a:t>‹#›</a:t>
            </a:fld>
            <a:endParaRPr lang="en-IN"/>
          </a:p>
        </p:txBody>
      </p:sp>
    </p:spTree>
    <p:extLst>
      <p:ext uri="{BB962C8B-B14F-4D97-AF65-F5344CB8AC3E}">
        <p14:creationId xmlns:p14="http://schemas.microsoft.com/office/powerpoint/2010/main" val="3607633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B73A58-7F59-40D4-B973-68F95CCA13B6}" type="datetimeFigureOut">
              <a:rPr lang="en-IN" smtClean="0"/>
              <a:t>27-01-2022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ECAC9E1-CE1B-489A-9164-36B3AAD80941}" type="slidenum">
              <a:rPr lang="en-IN" smtClean="0"/>
              <a:t>‹#›</a:t>
            </a:fld>
            <a:endParaRPr lang="en-IN"/>
          </a:p>
        </p:txBody>
      </p:sp>
    </p:spTree>
    <p:extLst>
      <p:ext uri="{BB962C8B-B14F-4D97-AF65-F5344CB8AC3E}">
        <p14:creationId xmlns:p14="http://schemas.microsoft.com/office/powerpoint/2010/main" val="951568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B73A58-7F59-40D4-B973-68F95CCA13B6}" type="datetimeFigureOut">
              <a:rPr lang="en-IN" smtClean="0"/>
              <a:t>27-01-2022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ECAC9E1-CE1B-489A-9164-36B3AAD80941}" type="slidenum">
              <a:rPr lang="en-IN" smtClean="0"/>
              <a:t>‹#›</a:t>
            </a:fld>
            <a:endParaRPr lang="en-IN"/>
          </a:p>
        </p:txBody>
      </p:sp>
    </p:spTree>
    <p:extLst>
      <p:ext uri="{BB962C8B-B14F-4D97-AF65-F5344CB8AC3E}">
        <p14:creationId xmlns:p14="http://schemas.microsoft.com/office/powerpoint/2010/main" val="3500935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B73A58-7F59-40D4-B973-68F95CCA13B6}" type="datetimeFigureOut">
              <a:rPr lang="en-IN" smtClean="0"/>
              <a:t>27-01-2022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ECAC9E1-CE1B-489A-9164-36B3AAD80941}" type="slidenum">
              <a:rPr lang="en-IN" smtClean="0"/>
              <a:t>‹#›</a:t>
            </a:fld>
            <a:endParaRPr lang="en-IN"/>
          </a:p>
        </p:txBody>
      </p:sp>
    </p:spTree>
    <p:extLst>
      <p:ext uri="{BB962C8B-B14F-4D97-AF65-F5344CB8AC3E}">
        <p14:creationId xmlns:p14="http://schemas.microsoft.com/office/powerpoint/2010/main" val="2037056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B73A58-7F59-40D4-B973-68F95CCA13B6}" type="datetimeFigureOut">
              <a:rPr lang="en-IN" smtClean="0"/>
              <a:t>27-01-2022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ECAC9E1-CE1B-489A-9164-36B3AAD80941}" type="slidenum">
              <a:rPr lang="en-IN" smtClean="0"/>
              <a:t>‹#›</a:t>
            </a:fld>
            <a:endParaRPr lang="en-IN"/>
          </a:p>
        </p:txBody>
      </p:sp>
    </p:spTree>
    <p:extLst>
      <p:ext uri="{BB962C8B-B14F-4D97-AF65-F5344CB8AC3E}">
        <p14:creationId xmlns:p14="http://schemas.microsoft.com/office/powerpoint/2010/main" val="4079461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B73A58-7F59-40D4-B973-68F95CCA13B6}" type="datetimeFigureOut">
              <a:rPr lang="en-IN" smtClean="0"/>
              <a:t>27-01-2022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ECAC9E1-CE1B-489A-9164-36B3AAD80941}" type="slidenum">
              <a:rPr lang="en-IN" smtClean="0"/>
              <a:t>‹#›</a:t>
            </a:fld>
            <a:endParaRPr lang="en-IN"/>
          </a:p>
        </p:txBody>
      </p:sp>
    </p:spTree>
    <p:extLst>
      <p:ext uri="{BB962C8B-B14F-4D97-AF65-F5344CB8AC3E}">
        <p14:creationId xmlns:p14="http://schemas.microsoft.com/office/powerpoint/2010/main" val="3313248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B73A58-7F59-40D4-B973-68F95CCA13B6}" type="datetimeFigureOut">
              <a:rPr lang="en-IN" smtClean="0"/>
              <a:t>27-01-2022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ECAC9E1-CE1B-489A-9164-36B3AAD80941}" type="slidenum">
              <a:rPr lang="en-IN" smtClean="0"/>
              <a:t>‹#›</a:t>
            </a:fld>
            <a:endParaRPr lang="en-IN"/>
          </a:p>
        </p:txBody>
      </p:sp>
    </p:spTree>
    <p:extLst>
      <p:ext uri="{BB962C8B-B14F-4D97-AF65-F5344CB8AC3E}">
        <p14:creationId xmlns:p14="http://schemas.microsoft.com/office/powerpoint/2010/main" val="2310360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B73A58-7F59-40D4-B973-68F95CCA13B6}" type="datetimeFigureOut">
              <a:rPr lang="en-IN" smtClean="0"/>
              <a:t>27-01-2022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ECAC9E1-CE1B-489A-9164-36B3AAD80941}" type="slidenum">
              <a:rPr lang="en-IN" smtClean="0"/>
              <a:t>‹#›</a:t>
            </a:fld>
            <a:endParaRPr lang="en-IN"/>
          </a:p>
        </p:txBody>
      </p:sp>
    </p:spTree>
    <p:extLst>
      <p:ext uri="{BB962C8B-B14F-4D97-AF65-F5344CB8AC3E}">
        <p14:creationId xmlns:p14="http://schemas.microsoft.com/office/powerpoint/2010/main" val="1913493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DB73A58-7F59-40D4-B973-68F95CCA13B6}" type="datetimeFigureOut">
              <a:rPr lang="en-IN" smtClean="0"/>
              <a:t>27-01-2022</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ECAC9E1-CE1B-489A-9164-36B3AAD80941}" type="slidenum">
              <a:rPr lang="en-IN" smtClean="0"/>
              <a:t>‹#›</a:t>
            </a:fld>
            <a:endParaRPr lang="en-IN"/>
          </a:p>
        </p:txBody>
      </p:sp>
    </p:spTree>
    <p:extLst>
      <p:ext uri="{BB962C8B-B14F-4D97-AF65-F5344CB8AC3E}">
        <p14:creationId xmlns:p14="http://schemas.microsoft.com/office/powerpoint/2010/main" val="535313910"/>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6.xml"/><Relationship Id="rId4" Type="http://schemas.openxmlformats.org/officeDocument/2006/relationships/image" Target="../media/image28.jpg"/></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BC417-D93D-4A10-B868-415671936114}"/>
              </a:ext>
            </a:extLst>
          </p:cNvPr>
          <p:cNvSpPr>
            <a:spLocks noGrp="1"/>
          </p:cNvSpPr>
          <p:nvPr>
            <p:ph type="ctrTitle"/>
          </p:nvPr>
        </p:nvSpPr>
        <p:spPr>
          <a:xfrm>
            <a:off x="1366550" y="751352"/>
            <a:ext cx="8825658" cy="2677648"/>
          </a:xfrm>
        </p:spPr>
        <p:txBody>
          <a:bodyPr/>
          <a:lstStyle/>
          <a:p>
            <a:r>
              <a:rPr lang="en-US" dirty="0"/>
              <a:t>COMPUTATIONAL ENGINEERING MECHANICS PROJECT</a:t>
            </a:r>
            <a:endParaRPr lang="en-IN" dirty="0"/>
          </a:p>
        </p:txBody>
      </p:sp>
      <p:pic>
        <p:nvPicPr>
          <p:cNvPr id="5" name="Picture 4">
            <a:extLst>
              <a:ext uri="{FF2B5EF4-FFF2-40B4-BE49-F238E27FC236}">
                <a16:creationId xmlns:a16="http://schemas.microsoft.com/office/drawing/2014/main" id="{9681E00D-0342-4CA2-A1DD-E82915012829}"/>
              </a:ext>
            </a:extLst>
          </p:cNvPr>
          <p:cNvPicPr>
            <a:picLocks noChangeAspect="1"/>
          </p:cNvPicPr>
          <p:nvPr/>
        </p:nvPicPr>
        <p:blipFill>
          <a:blip r:embed="rId2"/>
          <a:stretch>
            <a:fillRect/>
          </a:stretch>
        </p:blipFill>
        <p:spPr>
          <a:xfrm>
            <a:off x="2824248" y="3742090"/>
            <a:ext cx="5702873" cy="2515973"/>
          </a:xfrm>
          <a:prstGeom prst="rect">
            <a:avLst/>
          </a:prstGeom>
        </p:spPr>
      </p:pic>
    </p:spTree>
    <p:extLst>
      <p:ext uri="{BB962C8B-B14F-4D97-AF65-F5344CB8AC3E}">
        <p14:creationId xmlns:p14="http://schemas.microsoft.com/office/powerpoint/2010/main" val="1944299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E8A1EBF-DD98-47E2-9AEF-4AA791E82A7A}"/>
              </a:ext>
            </a:extLst>
          </p:cNvPr>
          <p:cNvSpPr txBox="1"/>
          <p:nvPr/>
        </p:nvSpPr>
        <p:spPr>
          <a:xfrm>
            <a:off x="800155" y="95737"/>
            <a:ext cx="3172408" cy="461665"/>
          </a:xfrm>
          <a:prstGeom prst="rect">
            <a:avLst/>
          </a:prstGeom>
          <a:noFill/>
        </p:spPr>
        <p:txBody>
          <a:bodyPr wrap="square" rtlCol="0">
            <a:spAutoFit/>
          </a:bodyPr>
          <a:lstStyle/>
          <a:p>
            <a:r>
              <a:rPr lang="en-US" sz="2400" dirty="0">
                <a:solidFill>
                  <a:schemeClr val="accent1">
                    <a:lumMod val="60000"/>
                    <a:lumOff val="40000"/>
                  </a:schemeClr>
                </a:solidFill>
              </a:rPr>
              <a:t>MATLAB CODE</a:t>
            </a:r>
            <a:endParaRPr lang="en-IN" sz="2400" dirty="0">
              <a:solidFill>
                <a:schemeClr val="accent1">
                  <a:lumMod val="60000"/>
                  <a:lumOff val="40000"/>
                </a:schemeClr>
              </a:solidFill>
            </a:endParaRPr>
          </a:p>
        </p:txBody>
      </p:sp>
      <p:pic>
        <p:nvPicPr>
          <p:cNvPr id="7" name="Picture 6">
            <a:extLst>
              <a:ext uri="{FF2B5EF4-FFF2-40B4-BE49-F238E27FC236}">
                <a16:creationId xmlns:a16="http://schemas.microsoft.com/office/drawing/2014/main" id="{BB3E5378-9F31-441B-8136-3C9EE79F3D9C}"/>
              </a:ext>
            </a:extLst>
          </p:cNvPr>
          <p:cNvPicPr>
            <a:picLocks noChangeAspect="1"/>
          </p:cNvPicPr>
          <p:nvPr/>
        </p:nvPicPr>
        <p:blipFill>
          <a:blip r:embed="rId2"/>
          <a:stretch>
            <a:fillRect/>
          </a:stretch>
        </p:blipFill>
        <p:spPr>
          <a:xfrm>
            <a:off x="435051" y="1132766"/>
            <a:ext cx="9812636" cy="5267571"/>
          </a:xfrm>
          <a:prstGeom prst="rect">
            <a:avLst/>
          </a:prstGeom>
        </p:spPr>
      </p:pic>
    </p:spTree>
    <p:extLst>
      <p:ext uri="{BB962C8B-B14F-4D97-AF65-F5344CB8AC3E}">
        <p14:creationId xmlns:p14="http://schemas.microsoft.com/office/powerpoint/2010/main" val="3283331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95450"/>
            <a:ext cx="5909481" cy="516255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1695450"/>
          </a:xfrm>
          <a:prstGeom prst="rect">
            <a:avLst/>
          </a:prstGeom>
        </p:spPr>
      </p:pic>
      <p:sp>
        <p:nvSpPr>
          <p:cNvPr id="4" name="TextBox 3"/>
          <p:cNvSpPr txBox="1"/>
          <p:nvPr/>
        </p:nvSpPr>
        <p:spPr>
          <a:xfrm>
            <a:off x="6701051" y="2702257"/>
            <a:ext cx="4517409" cy="1569660"/>
          </a:xfrm>
          <a:prstGeom prst="rect">
            <a:avLst/>
          </a:prstGeom>
          <a:solidFill>
            <a:schemeClr val="accent5">
              <a:lumMod val="20000"/>
              <a:lumOff val="80000"/>
            </a:schemeClr>
          </a:solidFill>
        </p:spPr>
        <p:txBody>
          <a:bodyPr wrap="square" rtlCol="0">
            <a:spAutoFit/>
          </a:bodyPr>
          <a:lstStyle/>
          <a:p>
            <a:r>
              <a:rPr lang="en-IN" sz="2400" dirty="0">
                <a:solidFill>
                  <a:srgbClr val="FF0000"/>
                </a:solidFill>
              </a:rPr>
              <a:t>Graph is plotted for varying member forces when the load is varying from 0 to 10 </a:t>
            </a:r>
            <a:r>
              <a:rPr lang="en-IN" sz="2400" dirty="0" err="1">
                <a:solidFill>
                  <a:srgbClr val="FF0000"/>
                </a:solidFill>
              </a:rPr>
              <a:t>kN</a:t>
            </a:r>
            <a:endParaRPr lang="en-IN" dirty="0"/>
          </a:p>
        </p:txBody>
      </p:sp>
    </p:spTree>
    <p:extLst>
      <p:ext uri="{BB962C8B-B14F-4D97-AF65-F5344CB8AC3E}">
        <p14:creationId xmlns:p14="http://schemas.microsoft.com/office/powerpoint/2010/main" val="3603332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B76CC-CEDF-42D7-904D-4AB6FE6016E5}"/>
              </a:ext>
            </a:extLst>
          </p:cNvPr>
          <p:cNvSpPr>
            <a:spLocks noGrp="1"/>
          </p:cNvSpPr>
          <p:nvPr>
            <p:ph type="title"/>
          </p:nvPr>
        </p:nvSpPr>
        <p:spPr>
          <a:xfrm>
            <a:off x="919119" y="335631"/>
            <a:ext cx="10353761" cy="1326321"/>
          </a:xfrm>
        </p:spPr>
        <p:txBody>
          <a:bodyPr/>
          <a:lstStyle/>
          <a:p>
            <a:r>
              <a:rPr lang="en-US" dirty="0"/>
              <a:t>Question 3</a:t>
            </a:r>
            <a:endParaRPr lang="en-IN" dirty="0"/>
          </a:p>
        </p:txBody>
      </p:sp>
      <p:sp>
        <p:nvSpPr>
          <p:cNvPr id="3" name="TextBox 2">
            <a:extLst>
              <a:ext uri="{FF2B5EF4-FFF2-40B4-BE49-F238E27FC236}">
                <a16:creationId xmlns:a16="http://schemas.microsoft.com/office/drawing/2014/main" id="{3C5A9807-10C1-4A3E-A86F-57FE89EFFEAD}"/>
              </a:ext>
            </a:extLst>
          </p:cNvPr>
          <p:cNvSpPr txBox="1"/>
          <p:nvPr/>
        </p:nvSpPr>
        <p:spPr>
          <a:xfrm>
            <a:off x="426875" y="1436657"/>
            <a:ext cx="11311035" cy="1323439"/>
          </a:xfrm>
          <a:prstGeom prst="rect">
            <a:avLst/>
          </a:prstGeom>
          <a:solidFill>
            <a:schemeClr val="accent5">
              <a:lumMod val="20000"/>
              <a:lumOff val="80000"/>
            </a:schemeClr>
          </a:solidFill>
        </p:spPr>
        <p:txBody>
          <a:bodyPr wrap="square" rtlCol="0">
            <a:spAutoFit/>
          </a:bodyPr>
          <a:lstStyle/>
          <a:p>
            <a:r>
              <a:rPr lang="en-US" sz="2000" b="1" dirty="0">
                <a:solidFill>
                  <a:schemeClr val="accent3">
                    <a:lumMod val="50000"/>
                  </a:schemeClr>
                </a:solidFill>
              </a:rPr>
              <a:t>Using MATLAB determine the towing force F required to move the car which has a COM at G for any user input as shown in the case below , provided the back brake are locked and front wheels are free to roll. (Take µ=0.3).Also calculate analytical solution for the case below and take mass of car as 2000kg</a:t>
            </a:r>
            <a:endParaRPr lang="en-IN" sz="2000" b="1" dirty="0">
              <a:solidFill>
                <a:schemeClr val="accent3">
                  <a:lumMod val="50000"/>
                </a:schemeClr>
              </a:solidFill>
            </a:endParaRPr>
          </a:p>
        </p:txBody>
      </p:sp>
      <p:pic>
        <p:nvPicPr>
          <p:cNvPr id="5" name="Picture 4">
            <a:extLst>
              <a:ext uri="{FF2B5EF4-FFF2-40B4-BE49-F238E27FC236}">
                <a16:creationId xmlns:a16="http://schemas.microsoft.com/office/drawing/2014/main" id="{9BFEA358-C5F5-458D-BA15-B26C712FEFBD}"/>
              </a:ext>
            </a:extLst>
          </p:cNvPr>
          <p:cNvPicPr>
            <a:picLocks noChangeAspect="1"/>
          </p:cNvPicPr>
          <p:nvPr/>
        </p:nvPicPr>
        <p:blipFill>
          <a:blip r:embed="rId2"/>
          <a:stretch>
            <a:fillRect/>
          </a:stretch>
        </p:blipFill>
        <p:spPr>
          <a:xfrm>
            <a:off x="2226404" y="2769777"/>
            <a:ext cx="7539134" cy="4088223"/>
          </a:xfrm>
          <a:prstGeom prst="rect">
            <a:avLst/>
          </a:prstGeom>
        </p:spPr>
      </p:pic>
      <p:sp>
        <p:nvSpPr>
          <p:cNvPr id="6" name="TextBox 5">
            <a:extLst>
              <a:ext uri="{FF2B5EF4-FFF2-40B4-BE49-F238E27FC236}">
                <a16:creationId xmlns:a16="http://schemas.microsoft.com/office/drawing/2014/main" id="{AFC7E7F4-796E-43B0-AA2F-E248A136DE1C}"/>
              </a:ext>
            </a:extLst>
          </p:cNvPr>
          <p:cNvSpPr txBox="1"/>
          <p:nvPr/>
        </p:nvSpPr>
        <p:spPr>
          <a:xfrm>
            <a:off x="10375036" y="5691674"/>
            <a:ext cx="1362874" cy="646331"/>
          </a:xfrm>
          <a:prstGeom prst="rect">
            <a:avLst/>
          </a:prstGeom>
          <a:solidFill>
            <a:srgbClr val="FFFF00"/>
          </a:solidFill>
        </p:spPr>
        <p:txBody>
          <a:bodyPr wrap="none" rtlCol="0">
            <a:spAutoFit/>
          </a:bodyPr>
          <a:lstStyle/>
          <a:p>
            <a:r>
              <a:rPr lang="en-IN" dirty="0">
                <a:solidFill>
                  <a:srgbClr val="FF0000"/>
                </a:solidFill>
              </a:rPr>
              <a:t>CONCEPT:</a:t>
            </a:r>
          </a:p>
          <a:p>
            <a:r>
              <a:rPr lang="en-IN" dirty="0">
                <a:solidFill>
                  <a:srgbClr val="FF0000"/>
                </a:solidFill>
              </a:rPr>
              <a:t>Friction</a:t>
            </a:r>
          </a:p>
        </p:txBody>
      </p:sp>
    </p:spTree>
    <p:extLst>
      <p:ext uri="{BB962C8B-B14F-4D97-AF65-F5344CB8AC3E}">
        <p14:creationId xmlns:p14="http://schemas.microsoft.com/office/powerpoint/2010/main" val="3361917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5BE0E-EE11-4FAC-9948-7818BABF4C51}"/>
              </a:ext>
            </a:extLst>
          </p:cNvPr>
          <p:cNvPicPr>
            <a:picLocks noChangeAspect="1"/>
          </p:cNvPicPr>
          <p:nvPr/>
        </p:nvPicPr>
        <p:blipFill>
          <a:blip r:embed="rId2"/>
          <a:stretch>
            <a:fillRect/>
          </a:stretch>
        </p:blipFill>
        <p:spPr>
          <a:xfrm>
            <a:off x="0" y="0"/>
            <a:ext cx="3858421" cy="3750905"/>
          </a:xfrm>
          <a:prstGeom prst="rect">
            <a:avLst/>
          </a:prstGeom>
        </p:spPr>
      </p:pic>
      <p:pic>
        <p:nvPicPr>
          <p:cNvPr id="5" name="Picture 4">
            <a:extLst>
              <a:ext uri="{FF2B5EF4-FFF2-40B4-BE49-F238E27FC236}">
                <a16:creationId xmlns:a16="http://schemas.microsoft.com/office/drawing/2014/main" id="{1B1E2207-BA10-4ECA-A1BE-6371580F52ED}"/>
              </a:ext>
            </a:extLst>
          </p:cNvPr>
          <p:cNvPicPr>
            <a:picLocks noChangeAspect="1"/>
          </p:cNvPicPr>
          <p:nvPr/>
        </p:nvPicPr>
        <p:blipFill>
          <a:blip r:embed="rId3"/>
          <a:stretch>
            <a:fillRect/>
          </a:stretch>
        </p:blipFill>
        <p:spPr>
          <a:xfrm>
            <a:off x="3858421" y="-83976"/>
            <a:ext cx="3523088" cy="6941975"/>
          </a:xfrm>
          <a:prstGeom prst="rect">
            <a:avLst/>
          </a:prstGeom>
        </p:spPr>
      </p:pic>
      <p:pic>
        <p:nvPicPr>
          <p:cNvPr id="7" name="Picture 6">
            <a:extLst>
              <a:ext uri="{FF2B5EF4-FFF2-40B4-BE49-F238E27FC236}">
                <a16:creationId xmlns:a16="http://schemas.microsoft.com/office/drawing/2014/main" id="{914D19F2-6F58-4DDD-83E4-643D8D3F05AB}"/>
              </a:ext>
            </a:extLst>
          </p:cNvPr>
          <p:cNvPicPr>
            <a:picLocks noChangeAspect="1"/>
          </p:cNvPicPr>
          <p:nvPr/>
        </p:nvPicPr>
        <p:blipFill>
          <a:blip r:embed="rId4"/>
          <a:stretch>
            <a:fillRect/>
          </a:stretch>
        </p:blipFill>
        <p:spPr>
          <a:xfrm>
            <a:off x="7381508" y="0"/>
            <a:ext cx="4810491" cy="6857999"/>
          </a:xfrm>
          <a:prstGeom prst="rect">
            <a:avLst/>
          </a:prstGeom>
        </p:spPr>
      </p:pic>
      <p:sp>
        <p:nvSpPr>
          <p:cNvPr id="8" name="TextBox 7">
            <a:extLst>
              <a:ext uri="{FF2B5EF4-FFF2-40B4-BE49-F238E27FC236}">
                <a16:creationId xmlns:a16="http://schemas.microsoft.com/office/drawing/2014/main" id="{898FA105-1307-4E48-9112-27DACF65A4C8}"/>
              </a:ext>
            </a:extLst>
          </p:cNvPr>
          <p:cNvSpPr txBox="1"/>
          <p:nvPr/>
        </p:nvSpPr>
        <p:spPr>
          <a:xfrm>
            <a:off x="0" y="3844501"/>
            <a:ext cx="3858421" cy="1323439"/>
          </a:xfrm>
          <a:prstGeom prst="rect">
            <a:avLst/>
          </a:prstGeom>
          <a:solidFill>
            <a:schemeClr val="accent5">
              <a:lumMod val="40000"/>
              <a:lumOff val="60000"/>
            </a:schemeClr>
          </a:solidFill>
        </p:spPr>
        <p:txBody>
          <a:bodyPr wrap="square" rtlCol="0">
            <a:spAutoFit/>
          </a:bodyPr>
          <a:lstStyle/>
          <a:p>
            <a:r>
              <a:rPr lang="en-US" sz="4000" dirty="0">
                <a:solidFill>
                  <a:srgbClr val="FF0000"/>
                </a:solidFill>
              </a:rPr>
              <a:t>Analytical Part Q3</a:t>
            </a:r>
            <a:endParaRPr lang="en-IN" sz="4000" dirty="0">
              <a:solidFill>
                <a:srgbClr val="FF0000"/>
              </a:solidFill>
            </a:endParaRPr>
          </a:p>
        </p:txBody>
      </p:sp>
    </p:spTree>
    <p:extLst>
      <p:ext uri="{BB962C8B-B14F-4D97-AF65-F5344CB8AC3E}">
        <p14:creationId xmlns:p14="http://schemas.microsoft.com/office/powerpoint/2010/main" val="4124938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96FA3E-FEA6-4C95-85DB-41BBDA50091D}"/>
              </a:ext>
            </a:extLst>
          </p:cNvPr>
          <p:cNvSpPr txBox="1"/>
          <p:nvPr/>
        </p:nvSpPr>
        <p:spPr>
          <a:xfrm>
            <a:off x="536205" y="208858"/>
            <a:ext cx="3172408" cy="461665"/>
          </a:xfrm>
          <a:prstGeom prst="rect">
            <a:avLst/>
          </a:prstGeom>
          <a:noFill/>
        </p:spPr>
        <p:txBody>
          <a:bodyPr wrap="square" rtlCol="0">
            <a:spAutoFit/>
          </a:bodyPr>
          <a:lstStyle/>
          <a:p>
            <a:r>
              <a:rPr lang="en-US" sz="2400" dirty="0">
                <a:solidFill>
                  <a:schemeClr val="accent1">
                    <a:lumMod val="60000"/>
                    <a:lumOff val="40000"/>
                  </a:schemeClr>
                </a:solidFill>
              </a:rPr>
              <a:t>MATLAB CODE</a:t>
            </a:r>
            <a:endParaRPr lang="en-IN" sz="2400" dirty="0">
              <a:solidFill>
                <a:schemeClr val="accent1">
                  <a:lumMod val="60000"/>
                  <a:lumOff val="40000"/>
                </a:schemeClr>
              </a:solidFill>
            </a:endParaRPr>
          </a:p>
        </p:txBody>
      </p:sp>
      <p:pic>
        <p:nvPicPr>
          <p:cNvPr id="4" name="Picture 3">
            <a:extLst>
              <a:ext uri="{FF2B5EF4-FFF2-40B4-BE49-F238E27FC236}">
                <a16:creationId xmlns:a16="http://schemas.microsoft.com/office/drawing/2014/main" id="{403E855D-5351-441C-A351-8D8493F23A7E}"/>
              </a:ext>
            </a:extLst>
          </p:cNvPr>
          <p:cNvPicPr>
            <a:picLocks noChangeAspect="1"/>
          </p:cNvPicPr>
          <p:nvPr/>
        </p:nvPicPr>
        <p:blipFill>
          <a:blip r:embed="rId2"/>
          <a:stretch>
            <a:fillRect/>
          </a:stretch>
        </p:blipFill>
        <p:spPr>
          <a:xfrm>
            <a:off x="118887" y="1203173"/>
            <a:ext cx="11392436" cy="5122982"/>
          </a:xfrm>
          <a:prstGeom prst="rect">
            <a:avLst/>
          </a:prstGeom>
        </p:spPr>
      </p:pic>
    </p:spTree>
    <p:extLst>
      <p:ext uri="{BB962C8B-B14F-4D97-AF65-F5344CB8AC3E}">
        <p14:creationId xmlns:p14="http://schemas.microsoft.com/office/powerpoint/2010/main" val="2353447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6153ED-1F05-4C63-B3F5-1EA3CAE5A353}"/>
              </a:ext>
            </a:extLst>
          </p:cNvPr>
          <p:cNvPicPr>
            <a:picLocks noChangeAspect="1"/>
          </p:cNvPicPr>
          <p:nvPr/>
        </p:nvPicPr>
        <p:blipFill>
          <a:blip r:embed="rId2"/>
          <a:stretch>
            <a:fillRect/>
          </a:stretch>
        </p:blipFill>
        <p:spPr>
          <a:xfrm>
            <a:off x="0" y="11447"/>
            <a:ext cx="12027159" cy="6383249"/>
          </a:xfrm>
          <a:prstGeom prst="rect">
            <a:avLst/>
          </a:prstGeom>
        </p:spPr>
      </p:pic>
      <p:sp>
        <p:nvSpPr>
          <p:cNvPr id="6" name="TextBox 5">
            <a:extLst>
              <a:ext uri="{FF2B5EF4-FFF2-40B4-BE49-F238E27FC236}">
                <a16:creationId xmlns:a16="http://schemas.microsoft.com/office/drawing/2014/main" id="{C6466459-B3B5-4A74-853F-D910AB622713}"/>
              </a:ext>
            </a:extLst>
          </p:cNvPr>
          <p:cNvSpPr txBox="1"/>
          <p:nvPr/>
        </p:nvSpPr>
        <p:spPr>
          <a:xfrm>
            <a:off x="6372421" y="4432618"/>
            <a:ext cx="5299787" cy="646331"/>
          </a:xfrm>
          <a:prstGeom prst="rect">
            <a:avLst/>
          </a:prstGeom>
          <a:solidFill>
            <a:schemeClr val="accent5">
              <a:lumMod val="20000"/>
              <a:lumOff val="80000"/>
            </a:schemeClr>
          </a:solidFill>
        </p:spPr>
        <p:txBody>
          <a:bodyPr wrap="square" rtlCol="0">
            <a:spAutoFit/>
          </a:bodyPr>
          <a:lstStyle/>
          <a:p>
            <a:r>
              <a:rPr lang="en-US" dirty="0">
                <a:solidFill>
                  <a:srgbClr val="FF0000"/>
                </a:solidFill>
              </a:rPr>
              <a:t>Towing force F(in </a:t>
            </a:r>
            <a:r>
              <a:rPr lang="en-US" dirty="0" err="1">
                <a:solidFill>
                  <a:srgbClr val="FF0000"/>
                </a:solidFill>
              </a:rPr>
              <a:t>kN</a:t>
            </a:r>
            <a:r>
              <a:rPr lang="en-US" dirty="0">
                <a:solidFill>
                  <a:srgbClr val="FF0000"/>
                </a:solidFill>
              </a:rPr>
              <a:t>) is calculated for the given inputs</a:t>
            </a:r>
            <a:endParaRPr lang="en-IN" dirty="0">
              <a:solidFill>
                <a:srgbClr val="FF0000"/>
              </a:solidFill>
            </a:endParaRPr>
          </a:p>
        </p:txBody>
      </p:sp>
    </p:spTree>
    <p:extLst>
      <p:ext uri="{BB962C8B-B14F-4D97-AF65-F5344CB8AC3E}">
        <p14:creationId xmlns:p14="http://schemas.microsoft.com/office/powerpoint/2010/main" val="4017198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40BE8-A0CD-4925-A2EE-0E4FC3FB27A6}"/>
              </a:ext>
            </a:extLst>
          </p:cNvPr>
          <p:cNvSpPr>
            <a:spLocks noGrp="1"/>
          </p:cNvSpPr>
          <p:nvPr>
            <p:ph type="title"/>
          </p:nvPr>
        </p:nvSpPr>
        <p:spPr>
          <a:xfrm>
            <a:off x="919119" y="-169683"/>
            <a:ext cx="10353761" cy="1326321"/>
          </a:xfrm>
        </p:spPr>
        <p:txBody>
          <a:bodyPr/>
          <a:lstStyle/>
          <a:p>
            <a:r>
              <a:rPr lang="en-IN" dirty="0"/>
              <a:t>QUESTION 4</a:t>
            </a:r>
          </a:p>
        </p:txBody>
      </p:sp>
      <p:pic>
        <p:nvPicPr>
          <p:cNvPr id="4" name="Picture 3">
            <a:extLst>
              <a:ext uri="{FF2B5EF4-FFF2-40B4-BE49-F238E27FC236}">
                <a16:creationId xmlns:a16="http://schemas.microsoft.com/office/drawing/2014/main" id="{8CAB627A-111E-4DDE-9E6A-6EA163AA43AA}"/>
              </a:ext>
            </a:extLst>
          </p:cNvPr>
          <p:cNvPicPr>
            <a:picLocks noChangeAspect="1"/>
          </p:cNvPicPr>
          <p:nvPr/>
        </p:nvPicPr>
        <p:blipFill>
          <a:blip r:embed="rId2"/>
          <a:stretch>
            <a:fillRect/>
          </a:stretch>
        </p:blipFill>
        <p:spPr>
          <a:xfrm>
            <a:off x="1772239" y="1847655"/>
            <a:ext cx="7748833" cy="4966978"/>
          </a:xfrm>
          <a:prstGeom prst="rect">
            <a:avLst/>
          </a:prstGeom>
        </p:spPr>
      </p:pic>
      <p:sp>
        <p:nvSpPr>
          <p:cNvPr id="5" name="TextBox 4">
            <a:extLst>
              <a:ext uri="{FF2B5EF4-FFF2-40B4-BE49-F238E27FC236}">
                <a16:creationId xmlns:a16="http://schemas.microsoft.com/office/drawing/2014/main" id="{BD760A2E-E8C8-4647-BBB8-15F6ECA36468}"/>
              </a:ext>
            </a:extLst>
          </p:cNvPr>
          <p:cNvSpPr txBox="1"/>
          <p:nvPr/>
        </p:nvSpPr>
        <p:spPr>
          <a:xfrm>
            <a:off x="10375036" y="5691674"/>
            <a:ext cx="1362874" cy="646331"/>
          </a:xfrm>
          <a:prstGeom prst="rect">
            <a:avLst/>
          </a:prstGeom>
          <a:solidFill>
            <a:srgbClr val="FFFF00"/>
          </a:solidFill>
        </p:spPr>
        <p:txBody>
          <a:bodyPr wrap="none" rtlCol="0">
            <a:spAutoFit/>
          </a:bodyPr>
          <a:lstStyle/>
          <a:p>
            <a:r>
              <a:rPr lang="en-IN" dirty="0">
                <a:solidFill>
                  <a:srgbClr val="FF0000"/>
                </a:solidFill>
              </a:rPr>
              <a:t>CONCEPT:</a:t>
            </a:r>
          </a:p>
          <a:p>
            <a:r>
              <a:rPr lang="en-IN" dirty="0">
                <a:solidFill>
                  <a:srgbClr val="FF0000"/>
                </a:solidFill>
              </a:rPr>
              <a:t>Centroid</a:t>
            </a:r>
          </a:p>
        </p:txBody>
      </p:sp>
      <p:sp>
        <p:nvSpPr>
          <p:cNvPr id="6" name="TextBox 5">
            <a:extLst>
              <a:ext uri="{FF2B5EF4-FFF2-40B4-BE49-F238E27FC236}">
                <a16:creationId xmlns:a16="http://schemas.microsoft.com/office/drawing/2014/main" id="{EEB7210C-550F-495F-A116-325788868701}"/>
              </a:ext>
            </a:extLst>
          </p:cNvPr>
          <p:cNvSpPr txBox="1"/>
          <p:nvPr/>
        </p:nvSpPr>
        <p:spPr>
          <a:xfrm>
            <a:off x="425776" y="810706"/>
            <a:ext cx="11340445" cy="923330"/>
          </a:xfrm>
          <a:prstGeom prst="rect">
            <a:avLst/>
          </a:prstGeom>
          <a:solidFill>
            <a:schemeClr val="accent5">
              <a:lumMod val="20000"/>
              <a:lumOff val="80000"/>
            </a:schemeClr>
          </a:solidFill>
        </p:spPr>
        <p:txBody>
          <a:bodyPr wrap="square" rtlCol="0">
            <a:spAutoFit/>
          </a:bodyPr>
          <a:lstStyle/>
          <a:p>
            <a:r>
              <a:rPr lang="en-IN" b="1" dirty="0">
                <a:solidFill>
                  <a:schemeClr val="bg2">
                    <a:lumMod val="75000"/>
                  </a:schemeClr>
                </a:solidFill>
              </a:rPr>
              <a:t>Using MATLAB, take user inputs for height, width, length, radius of the holes and distance between the centre of the holes find the centroid of the composite 3D figure. Also find the analytical solution for the case below</a:t>
            </a:r>
          </a:p>
        </p:txBody>
      </p:sp>
    </p:spTree>
    <p:extLst>
      <p:ext uri="{BB962C8B-B14F-4D97-AF65-F5344CB8AC3E}">
        <p14:creationId xmlns:p14="http://schemas.microsoft.com/office/powerpoint/2010/main" val="56469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4E5490-89B1-401C-BA48-C64B2BAA4A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361229" cy="6713467"/>
          </a:xfrm>
          <a:prstGeom prst="rect">
            <a:avLst/>
          </a:prstGeom>
        </p:spPr>
      </p:pic>
      <p:pic>
        <p:nvPicPr>
          <p:cNvPr id="4" name="Picture 3">
            <a:extLst>
              <a:ext uri="{FF2B5EF4-FFF2-40B4-BE49-F238E27FC236}">
                <a16:creationId xmlns:a16="http://schemas.microsoft.com/office/drawing/2014/main" id="{46E27B0C-64F9-4E91-A907-2D98507A60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0703" y="72266"/>
            <a:ext cx="6496050" cy="1800225"/>
          </a:xfrm>
          <a:prstGeom prst="rect">
            <a:avLst/>
          </a:prstGeom>
        </p:spPr>
      </p:pic>
      <p:pic>
        <p:nvPicPr>
          <p:cNvPr id="5" name="Picture 4">
            <a:extLst>
              <a:ext uri="{FF2B5EF4-FFF2-40B4-BE49-F238E27FC236}">
                <a16:creationId xmlns:a16="http://schemas.microsoft.com/office/drawing/2014/main" id="{A4566C41-2CC3-4EAF-A429-9A3AA9F5ED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7378" y="2080385"/>
            <a:ext cx="6429375" cy="2905125"/>
          </a:xfrm>
          <a:prstGeom prst="rect">
            <a:avLst/>
          </a:prstGeom>
        </p:spPr>
      </p:pic>
      <p:sp>
        <p:nvSpPr>
          <p:cNvPr id="6" name="TextBox 5">
            <a:extLst>
              <a:ext uri="{FF2B5EF4-FFF2-40B4-BE49-F238E27FC236}">
                <a16:creationId xmlns:a16="http://schemas.microsoft.com/office/drawing/2014/main" id="{E02EFD63-05CA-4A94-A179-8D8E27BC7711}"/>
              </a:ext>
            </a:extLst>
          </p:cNvPr>
          <p:cNvSpPr txBox="1"/>
          <p:nvPr/>
        </p:nvSpPr>
        <p:spPr>
          <a:xfrm>
            <a:off x="6096000" y="5541483"/>
            <a:ext cx="4864231" cy="707886"/>
          </a:xfrm>
          <a:prstGeom prst="rect">
            <a:avLst/>
          </a:prstGeom>
          <a:solidFill>
            <a:schemeClr val="accent5">
              <a:lumMod val="40000"/>
              <a:lumOff val="60000"/>
            </a:schemeClr>
          </a:solidFill>
        </p:spPr>
        <p:txBody>
          <a:bodyPr wrap="square" rtlCol="0">
            <a:spAutoFit/>
          </a:bodyPr>
          <a:lstStyle/>
          <a:p>
            <a:r>
              <a:rPr lang="en-US" sz="4000" dirty="0">
                <a:solidFill>
                  <a:srgbClr val="FF0000"/>
                </a:solidFill>
              </a:rPr>
              <a:t>Analytical Part Q4</a:t>
            </a:r>
            <a:endParaRPr lang="en-IN" sz="4000" dirty="0">
              <a:solidFill>
                <a:srgbClr val="FF0000"/>
              </a:solidFill>
            </a:endParaRPr>
          </a:p>
        </p:txBody>
      </p:sp>
    </p:spTree>
    <p:extLst>
      <p:ext uri="{BB962C8B-B14F-4D97-AF65-F5344CB8AC3E}">
        <p14:creationId xmlns:p14="http://schemas.microsoft.com/office/powerpoint/2010/main" val="1737761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C8A428-D125-4973-B175-757229F580D7}"/>
              </a:ext>
            </a:extLst>
          </p:cNvPr>
          <p:cNvSpPr txBox="1"/>
          <p:nvPr/>
        </p:nvSpPr>
        <p:spPr>
          <a:xfrm>
            <a:off x="526778" y="453955"/>
            <a:ext cx="3172408" cy="461665"/>
          </a:xfrm>
          <a:prstGeom prst="rect">
            <a:avLst/>
          </a:prstGeom>
          <a:noFill/>
        </p:spPr>
        <p:txBody>
          <a:bodyPr wrap="square" rtlCol="0">
            <a:spAutoFit/>
          </a:bodyPr>
          <a:lstStyle/>
          <a:p>
            <a:r>
              <a:rPr lang="en-US" sz="2400" dirty="0">
                <a:solidFill>
                  <a:schemeClr val="accent1">
                    <a:lumMod val="60000"/>
                    <a:lumOff val="40000"/>
                  </a:schemeClr>
                </a:solidFill>
              </a:rPr>
              <a:t>MATLAB CODE</a:t>
            </a:r>
            <a:endParaRPr lang="en-IN" sz="2400" dirty="0">
              <a:solidFill>
                <a:schemeClr val="accent1">
                  <a:lumMod val="60000"/>
                  <a:lumOff val="40000"/>
                </a:schemeClr>
              </a:solidFill>
            </a:endParaRPr>
          </a:p>
        </p:txBody>
      </p:sp>
      <p:pic>
        <p:nvPicPr>
          <p:cNvPr id="5" name="Picture 4">
            <a:extLst>
              <a:ext uri="{FF2B5EF4-FFF2-40B4-BE49-F238E27FC236}">
                <a16:creationId xmlns:a16="http://schemas.microsoft.com/office/drawing/2014/main" id="{3F90228A-74B4-49FC-8071-EDB1E8E57F35}"/>
              </a:ext>
            </a:extLst>
          </p:cNvPr>
          <p:cNvPicPr>
            <a:picLocks noChangeAspect="1"/>
          </p:cNvPicPr>
          <p:nvPr/>
        </p:nvPicPr>
        <p:blipFill>
          <a:blip r:embed="rId2"/>
          <a:stretch>
            <a:fillRect/>
          </a:stretch>
        </p:blipFill>
        <p:spPr>
          <a:xfrm>
            <a:off x="348791" y="915619"/>
            <a:ext cx="10228083" cy="5749131"/>
          </a:xfrm>
          <a:prstGeom prst="rect">
            <a:avLst/>
          </a:prstGeom>
        </p:spPr>
      </p:pic>
    </p:spTree>
    <p:extLst>
      <p:ext uri="{BB962C8B-B14F-4D97-AF65-F5344CB8AC3E}">
        <p14:creationId xmlns:p14="http://schemas.microsoft.com/office/powerpoint/2010/main" val="4240082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E024C8-82E9-49C2-92F2-B309D12DFE83}"/>
              </a:ext>
            </a:extLst>
          </p:cNvPr>
          <p:cNvPicPr>
            <a:picLocks noChangeAspect="1"/>
          </p:cNvPicPr>
          <p:nvPr/>
        </p:nvPicPr>
        <p:blipFill>
          <a:blip r:embed="rId2"/>
          <a:stretch>
            <a:fillRect/>
          </a:stretch>
        </p:blipFill>
        <p:spPr>
          <a:xfrm>
            <a:off x="391408" y="754144"/>
            <a:ext cx="11119762" cy="5561815"/>
          </a:xfrm>
          <a:prstGeom prst="rect">
            <a:avLst/>
          </a:prstGeom>
        </p:spPr>
      </p:pic>
      <p:sp>
        <p:nvSpPr>
          <p:cNvPr id="5" name="TextBox 4">
            <a:extLst>
              <a:ext uri="{FF2B5EF4-FFF2-40B4-BE49-F238E27FC236}">
                <a16:creationId xmlns:a16="http://schemas.microsoft.com/office/drawing/2014/main" id="{F8DA76C7-9DC2-497E-9425-FD93463EC567}"/>
              </a:ext>
            </a:extLst>
          </p:cNvPr>
          <p:cNvSpPr txBox="1"/>
          <p:nvPr/>
        </p:nvSpPr>
        <p:spPr>
          <a:xfrm>
            <a:off x="5951289" y="5042745"/>
            <a:ext cx="5299787" cy="646331"/>
          </a:xfrm>
          <a:prstGeom prst="rect">
            <a:avLst/>
          </a:prstGeom>
          <a:solidFill>
            <a:schemeClr val="accent5">
              <a:lumMod val="20000"/>
              <a:lumOff val="80000"/>
            </a:schemeClr>
          </a:solidFill>
        </p:spPr>
        <p:txBody>
          <a:bodyPr wrap="square" rtlCol="0">
            <a:spAutoFit/>
          </a:bodyPr>
          <a:lstStyle/>
          <a:p>
            <a:r>
              <a:rPr lang="en-US" dirty="0">
                <a:solidFill>
                  <a:srgbClr val="FF0000"/>
                </a:solidFill>
              </a:rPr>
              <a:t>Coordinates of centroid of the 3D shape is found for the given inputs</a:t>
            </a:r>
            <a:endParaRPr lang="en-IN" dirty="0">
              <a:solidFill>
                <a:srgbClr val="FF0000"/>
              </a:solidFill>
            </a:endParaRPr>
          </a:p>
        </p:txBody>
      </p:sp>
    </p:spTree>
    <p:extLst>
      <p:ext uri="{BB962C8B-B14F-4D97-AF65-F5344CB8AC3E}">
        <p14:creationId xmlns:p14="http://schemas.microsoft.com/office/powerpoint/2010/main" val="1083177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650AA-EAD6-4979-B88F-872EF4410C6A}"/>
              </a:ext>
            </a:extLst>
          </p:cNvPr>
          <p:cNvSpPr>
            <a:spLocks noGrp="1"/>
          </p:cNvSpPr>
          <p:nvPr>
            <p:ph type="title"/>
          </p:nvPr>
        </p:nvSpPr>
        <p:spPr/>
        <p:txBody>
          <a:bodyPr/>
          <a:lstStyle/>
          <a:p>
            <a:pPr algn="ctr"/>
            <a:r>
              <a:rPr lang="en-US" dirty="0"/>
              <a:t>GROUP MEMBERS(GROUP NO-5)</a:t>
            </a:r>
            <a:br>
              <a:rPr lang="en-US" dirty="0"/>
            </a:br>
            <a:endParaRPr lang="en-IN" dirty="0"/>
          </a:p>
        </p:txBody>
      </p:sp>
      <p:graphicFrame>
        <p:nvGraphicFramePr>
          <p:cNvPr id="4" name="Table 4">
            <a:extLst>
              <a:ext uri="{FF2B5EF4-FFF2-40B4-BE49-F238E27FC236}">
                <a16:creationId xmlns:a16="http://schemas.microsoft.com/office/drawing/2014/main" id="{4CE47CE3-0696-4D47-A127-5214EFBA3AA7}"/>
              </a:ext>
            </a:extLst>
          </p:cNvPr>
          <p:cNvGraphicFramePr>
            <a:graphicFrameLocks noGrp="1"/>
          </p:cNvGraphicFramePr>
          <p:nvPr>
            <p:extLst>
              <p:ext uri="{D42A27DB-BD31-4B8C-83A1-F6EECF244321}">
                <p14:modId xmlns:p14="http://schemas.microsoft.com/office/powerpoint/2010/main" val="3604583558"/>
              </p:ext>
            </p:extLst>
          </p:nvPr>
        </p:nvGraphicFramePr>
        <p:xfrm>
          <a:off x="1259632" y="2576457"/>
          <a:ext cx="9403154" cy="3479110"/>
        </p:xfrm>
        <a:graphic>
          <a:graphicData uri="http://schemas.openxmlformats.org/drawingml/2006/table">
            <a:tbl>
              <a:tblPr firstRow="1" bandRow="1">
                <a:tableStyleId>{21E4AEA4-8DFA-4A89-87EB-49C32662AFE0}</a:tableStyleId>
              </a:tblPr>
              <a:tblGrid>
                <a:gridCol w="4701577">
                  <a:extLst>
                    <a:ext uri="{9D8B030D-6E8A-4147-A177-3AD203B41FA5}">
                      <a16:colId xmlns:a16="http://schemas.microsoft.com/office/drawing/2014/main" val="895055738"/>
                    </a:ext>
                  </a:extLst>
                </a:gridCol>
                <a:gridCol w="4701577">
                  <a:extLst>
                    <a:ext uri="{9D8B030D-6E8A-4147-A177-3AD203B41FA5}">
                      <a16:colId xmlns:a16="http://schemas.microsoft.com/office/drawing/2014/main" val="3388704887"/>
                    </a:ext>
                  </a:extLst>
                </a:gridCol>
              </a:tblGrid>
              <a:tr h="695822">
                <a:tc>
                  <a:txBody>
                    <a:bodyPr/>
                    <a:lstStyle/>
                    <a:p>
                      <a:pPr algn="ctr"/>
                      <a:r>
                        <a:rPr lang="en-US" sz="3200" dirty="0"/>
                        <a:t>NAME</a:t>
                      </a:r>
                      <a:endParaRPr lang="en-IN" sz="3200" dirty="0"/>
                    </a:p>
                  </a:txBody>
                  <a:tcPr/>
                </a:tc>
                <a:tc>
                  <a:txBody>
                    <a:bodyPr/>
                    <a:lstStyle/>
                    <a:p>
                      <a:pPr algn="ctr"/>
                      <a:r>
                        <a:rPr lang="en-US" sz="3200" dirty="0"/>
                        <a:t>ROLL NO</a:t>
                      </a:r>
                      <a:endParaRPr lang="en-IN" sz="3200" dirty="0"/>
                    </a:p>
                  </a:txBody>
                  <a:tcPr/>
                </a:tc>
                <a:extLst>
                  <a:ext uri="{0D108BD9-81ED-4DB2-BD59-A6C34878D82A}">
                    <a16:rowId xmlns:a16="http://schemas.microsoft.com/office/drawing/2014/main" val="2442301137"/>
                  </a:ext>
                </a:extLst>
              </a:tr>
              <a:tr h="695822">
                <a:tc>
                  <a:txBody>
                    <a:bodyPr/>
                    <a:lstStyle/>
                    <a:p>
                      <a:pPr algn="ctr"/>
                      <a:r>
                        <a:rPr lang="en-US" sz="1800" b="0" i="0" kern="1200" dirty="0">
                          <a:solidFill>
                            <a:schemeClr val="dk1"/>
                          </a:solidFill>
                          <a:effectLst/>
                          <a:latin typeface="+mn-lt"/>
                          <a:ea typeface="+mn-ea"/>
                          <a:cs typeface="+mn-cs"/>
                        </a:rPr>
                        <a:t>VANGAPANDU RITHIN CHAND </a:t>
                      </a:r>
                      <a:endParaRPr lang="en-IN" dirty="0"/>
                    </a:p>
                  </a:txBody>
                  <a:tcPr/>
                </a:tc>
                <a:tc>
                  <a:txBody>
                    <a:bodyPr/>
                    <a:lstStyle/>
                    <a:p>
                      <a:pPr algn="ctr"/>
                      <a:r>
                        <a:rPr lang="en-IN" sz="1800" b="0" i="0" kern="1200" dirty="0">
                          <a:solidFill>
                            <a:schemeClr val="dk1"/>
                          </a:solidFill>
                          <a:effectLst/>
                          <a:latin typeface="+mn-lt"/>
                          <a:ea typeface="+mn-ea"/>
                          <a:cs typeface="+mn-cs"/>
                        </a:rPr>
                        <a:t>AM.EN.U4AIE21174</a:t>
                      </a:r>
                      <a:endParaRPr lang="en-IN" dirty="0"/>
                    </a:p>
                  </a:txBody>
                  <a:tcPr/>
                </a:tc>
                <a:extLst>
                  <a:ext uri="{0D108BD9-81ED-4DB2-BD59-A6C34878D82A}">
                    <a16:rowId xmlns:a16="http://schemas.microsoft.com/office/drawing/2014/main" val="2229087845"/>
                  </a:ext>
                </a:extLst>
              </a:tr>
              <a:tr h="695822">
                <a:tc>
                  <a:txBody>
                    <a:bodyPr/>
                    <a:lstStyle/>
                    <a:p>
                      <a:pPr algn="ctr"/>
                      <a:r>
                        <a:rPr lang="en-IN" sz="1800" b="0" i="0" kern="1200" dirty="0">
                          <a:solidFill>
                            <a:schemeClr val="dk1"/>
                          </a:solidFill>
                          <a:effectLst/>
                          <a:latin typeface="+mn-lt"/>
                          <a:ea typeface="+mn-ea"/>
                          <a:cs typeface="+mn-cs"/>
                        </a:rPr>
                        <a:t>SYED MUHAMMED TAHIR</a:t>
                      </a:r>
                      <a:endParaRPr lang="en-IN" dirty="0"/>
                    </a:p>
                  </a:txBody>
                  <a:tcPr/>
                </a:tc>
                <a:tc>
                  <a:txBody>
                    <a:bodyPr/>
                    <a:lstStyle/>
                    <a:p>
                      <a:pPr algn="ctr"/>
                      <a:r>
                        <a:rPr lang="en-IN" sz="1800" b="0" i="0" kern="1200" dirty="0">
                          <a:solidFill>
                            <a:schemeClr val="dk1"/>
                          </a:solidFill>
                          <a:effectLst/>
                          <a:latin typeface="+mn-lt"/>
                          <a:ea typeface="+mn-ea"/>
                          <a:cs typeface="+mn-cs"/>
                        </a:rPr>
                        <a:t>AM.EN.U4AIE21163 </a:t>
                      </a:r>
                      <a:endParaRPr lang="en-IN" dirty="0"/>
                    </a:p>
                  </a:txBody>
                  <a:tcPr/>
                </a:tc>
                <a:extLst>
                  <a:ext uri="{0D108BD9-81ED-4DB2-BD59-A6C34878D82A}">
                    <a16:rowId xmlns:a16="http://schemas.microsoft.com/office/drawing/2014/main" val="984054242"/>
                  </a:ext>
                </a:extLst>
              </a:tr>
              <a:tr h="695822">
                <a:tc>
                  <a:txBody>
                    <a:bodyPr/>
                    <a:lstStyle/>
                    <a:p>
                      <a:pPr algn="ctr"/>
                      <a:r>
                        <a:rPr lang="en-US" sz="1800" b="0" i="0" kern="1200" dirty="0">
                          <a:solidFill>
                            <a:schemeClr val="dk1"/>
                          </a:solidFill>
                          <a:effectLst/>
                          <a:latin typeface="+mn-lt"/>
                          <a:ea typeface="+mn-ea"/>
                          <a:cs typeface="+mn-cs"/>
                        </a:rPr>
                        <a:t>SREENANDANA NANDAKUMAR</a:t>
                      </a:r>
                      <a:endParaRPr lang="en-IN" dirty="0"/>
                    </a:p>
                  </a:txBody>
                  <a:tcPr/>
                </a:tc>
                <a:tc>
                  <a:txBody>
                    <a:bodyPr/>
                    <a:lstStyle/>
                    <a:p>
                      <a:pPr algn="ctr"/>
                      <a:r>
                        <a:rPr lang="en-IN" sz="1800" b="0" i="0" kern="1200" dirty="0">
                          <a:solidFill>
                            <a:schemeClr val="dk1"/>
                          </a:solidFill>
                          <a:effectLst/>
                          <a:latin typeface="+mn-lt"/>
                          <a:ea typeface="+mn-ea"/>
                          <a:cs typeface="+mn-cs"/>
                        </a:rPr>
                        <a:t>AM.EN.U4AIE21161</a:t>
                      </a:r>
                      <a:endParaRPr lang="en-IN" dirty="0"/>
                    </a:p>
                  </a:txBody>
                  <a:tcPr/>
                </a:tc>
                <a:extLst>
                  <a:ext uri="{0D108BD9-81ED-4DB2-BD59-A6C34878D82A}">
                    <a16:rowId xmlns:a16="http://schemas.microsoft.com/office/drawing/2014/main" val="2286027255"/>
                  </a:ext>
                </a:extLst>
              </a:tr>
              <a:tr h="695822">
                <a:tc>
                  <a:txBody>
                    <a:bodyPr/>
                    <a:lstStyle/>
                    <a:p>
                      <a:pPr algn="ctr"/>
                      <a:r>
                        <a:rPr lang="en-US" sz="1800" b="0" i="0" kern="1200" dirty="0">
                          <a:solidFill>
                            <a:schemeClr val="dk1"/>
                          </a:solidFill>
                          <a:effectLst/>
                          <a:latin typeface="+mn-lt"/>
                          <a:ea typeface="+mn-ea"/>
                          <a:cs typeface="+mn-cs"/>
                        </a:rPr>
                        <a:t>ADITHYA D VARMA</a:t>
                      </a:r>
                      <a:endParaRPr lang="en-IN" dirty="0"/>
                    </a:p>
                  </a:txBody>
                  <a:tcPr/>
                </a:tc>
                <a:tc>
                  <a:txBody>
                    <a:bodyPr/>
                    <a:lstStyle/>
                    <a:p>
                      <a:pPr algn="ctr"/>
                      <a:r>
                        <a:rPr lang="en-IN" sz="1800" b="0" i="0" kern="1200" dirty="0">
                          <a:solidFill>
                            <a:schemeClr val="dk1"/>
                          </a:solidFill>
                          <a:effectLst/>
                          <a:latin typeface="+mn-lt"/>
                          <a:ea typeface="+mn-ea"/>
                          <a:cs typeface="+mn-cs"/>
                        </a:rPr>
                        <a:t>AM.EN.U4AIE21104</a:t>
                      </a:r>
                      <a:endParaRPr lang="en-IN" dirty="0"/>
                    </a:p>
                  </a:txBody>
                  <a:tcPr/>
                </a:tc>
                <a:extLst>
                  <a:ext uri="{0D108BD9-81ED-4DB2-BD59-A6C34878D82A}">
                    <a16:rowId xmlns:a16="http://schemas.microsoft.com/office/drawing/2014/main" val="4113031032"/>
                  </a:ext>
                </a:extLst>
              </a:tr>
            </a:tbl>
          </a:graphicData>
        </a:graphic>
      </p:graphicFrame>
    </p:spTree>
    <p:extLst>
      <p:ext uri="{BB962C8B-B14F-4D97-AF65-F5344CB8AC3E}">
        <p14:creationId xmlns:p14="http://schemas.microsoft.com/office/powerpoint/2010/main" val="1698541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49832-1CC5-4BC9-9A7F-17D5ED6997E7}"/>
              </a:ext>
            </a:extLst>
          </p:cNvPr>
          <p:cNvSpPr>
            <a:spLocks noGrp="1"/>
          </p:cNvSpPr>
          <p:nvPr>
            <p:ph type="title"/>
          </p:nvPr>
        </p:nvSpPr>
        <p:spPr>
          <a:xfrm>
            <a:off x="913795" y="0"/>
            <a:ext cx="10353761" cy="1326321"/>
          </a:xfrm>
        </p:spPr>
        <p:txBody>
          <a:bodyPr/>
          <a:lstStyle/>
          <a:p>
            <a:r>
              <a:rPr lang="en-IN" dirty="0"/>
              <a:t>QUESTION 5</a:t>
            </a:r>
          </a:p>
        </p:txBody>
      </p:sp>
      <p:sp>
        <p:nvSpPr>
          <p:cNvPr id="6" name="TextBox 5">
            <a:extLst>
              <a:ext uri="{FF2B5EF4-FFF2-40B4-BE49-F238E27FC236}">
                <a16:creationId xmlns:a16="http://schemas.microsoft.com/office/drawing/2014/main" id="{F734279C-29A2-4C0D-86C1-0DA23C0ED1C0}"/>
              </a:ext>
            </a:extLst>
          </p:cNvPr>
          <p:cNvSpPr txBox="1"/>
          <p:nvPr/>
        </p:nvSpPr>
        <p:spPr>
          <a:xfrm>
            <a:off x="775759" y="989045"/>
            <a:ext cx="10502446" cy="923330"/>
          </a:xfrm>
          <a:prstGeom prst="rect">
            <a:avLst/>
          </a:prstGeom>
          <a:solidFill>
            <a:schemeClr val="accent5">
              <a:lumMod val="20000"/>
              <a:lumOff val="80000"/>
            </a:schemeClr>
          </a:solidFill>
        </p:spPr>
        <p:txBody>
          <a:bodyPr wrap="square" rtlCol="0">
            <a:spAutoFit/>
          </a:bodyPr>
          <a:lstStyle/>
          <a:p>
            <a:r>
              <a:rPr lang="en-IN" b="1" dirty="0">
                <a:solidFill>
                  <a:schemeClr val="bg2">
                    <a:lumMod val="75000"/>
                  </a:schemeClr>
                </a:solidFill>
              </a:rPr>
              <a:t>Using MATLAB, take user input for the dimensions of the tower, forces and the angle and generate a graph showing the relation between member forces and </a:t>
            </a:r>
            <a:r>
              <a:rPr lang="el-GR" b="1" i="0" dirty="0">
                <a:solidFill>
                  <a:schemeClr val="bg2">
                    <a:lumMod val="75000"/>
                  </a:schemeClr>
                </a:solidFill>
                <a:effectLst/>
                <a:latin typeface="arial" panose="020B0604020202020204" pitchFamily="34" charset="0"/>
              </a:rPr>
              <a:t>θ</a:t>
            </a:r>
            <a:r>
              <a:rPr lang="en-IN" b="1" dirty="0">
                <a:solidFill>
                  <a:schemeClr val="bg2">
                    <a:lumMod val="75000"/>
                  </a:schemeClr>
                </a:solidFill>
              </a:rPr>
              <a:t> when </a:t>
            </a:r>
            <a:r>
              <a:rPr lang="el-GR" b="1" i="0" dirty="0">
                <a:solidFill>
                  <a:schemeClr val="bg2">
                    <a:lumMod val="75000"/>
                  </a:schemeClr>
                </a:solidFill>
                <a:effectLst/>
                <a:latin typeface="arial" panose="020B0604020202020204" pitchFamily="34" charset="0"/>
              </a:rPr>
              <a:t>θ</a:t>
            </a:r>
            <a:r>
              <a:rPr lang="en-IN" b="1" dirty="0">
                <a:solidFill>
                  <a:schemeClr val="bg2">
                    <a:lumMod val="75000"/>
                  </a:schemeClr>
                </a:solidFill>
              </a:rPr>
              <a:t> is varied from 0 to 90 degree for that given dimension. Find the analytical solution for the case given below</a:t>
            </a:r>
          </a:p>
        </p:txBody>
      </p:sp>
      <p:sp>
        <p:nvSpPr>
          <p:cNvPr id="7" name="TextBox 6">
            <a:extLst>
              <a:ext uri="{FF2B5EF4-FFF2-40B4-BE49-F238E27FC236}">
                <a16:creationId xmlns:a16="http://schemas.microsoft.com/office/drawing/2014/main" id="{65606AB0-2174-4DF8-98A8-361CD50FA68A}"/>
              </a:ext>
            </a:extLst>
          </p:cNvPr>
          <p:cNvSpPr txBox="1"/>
          <p:nvPr/>
        </p:nvSpPr>
        <p:spPr>
          <a:xfrm>
            <a:off x="9562559" y="5962262"/>
            <a:ext cx="2198038" cy="646331"/>
          </a:xfrm>
          <a:prstGeom prst="rect">
            <a:avLst/>
          </a:prstGeom>
          <a:solidFill>
            <a:srgbClr val="FFFF00"/>
          </a:solidFill>
        </p:spPr>
        <p:txBody>
          <a:bodyPr wrap="none" rtlCol="0">
            <a:spAutoFit/>
          </a:bodyPr>
          <a:lstStyle/>
          <a:p>
            <a:r>
              <a:rPr lang="en-IN" dirty="0">
                <a:solidFill>
                  <a:srgbClr val="FF0000"/>
                </a:solidFill>
              </a:rPr>
              <a:t>CONCEPT:</a:t>
            </a:r>
          </a:p>
          <a:p>
            <a:r>
              <a:rPr lang="en-IN" dirty="0">
                <a:solidFill>
                  <a:srgbClr val="FF0000"/>
                </a:solidFill>
              </a:rPr>
              <a:t>Method of Sections</a:t>
            </a:r>
          </a:p>
        </p:txBody>
      </p:sp>
      <p:pic>
        <p:nvPicPr>
          <p:cNvPr id="11" name="Picture 10">
            <a:extLst>
              <a:ext uri="{FF2B5EF4-FFF2-40B4-BE49-F238E27FC236}">
                <a16:creationId xmlns:a16="http://schemas.microsoft.com/office/drawing/2014/main" id="{DBC78A45-3703-4A15-B18B-E8C38BE84394}"/>
              </a:ext>
            </a:extLst>
          </p:cNvPr>
          <p:cNvPicPr>
            <a:picLocks noChangeAspect="1"/>
          </p:cNvPicPr>
          <p:nvPr/>
        </p:nvPicPr>
        <p:blipFill>
          <a:blip r:embed="rId2"/>
          <a:stretch>
            <a:fillRect/>
          </a:stretch>
        </p:blipFill>
        <p:spPr>
          <a:xfrm>
            <a:off x="2020432" y="1912374"/>
            <a:ext cx="6181175" cy="4880311"/>
          </a:xfrm>
          <a:prstGeom prst="rect">
            <a:avLst/>
          </a:prstGeom>
        </p:spPr>
      </p:pic>
    </p:spTree>
    <p:extLst>
      <p:ext uri="{BB962C8B-B14F-4D97-AF65-F5344CB8AC3E}">
        <p14:creationId xmlns:p14="http://schemas.microsoft.com/office/powerpoint/2010/main" val="1262217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6C3F1-6024-4816-9844-7C0A56A28227}"/>
              </a:ext>
            </a:extLst>
          </p:cNvPr>
          <p:cNvPicPr>
            <a:picLocks noChangeAspect="1"/>
          </p:cNvPicPr>
          <p:nvPr/>
        </p:nvPicPr>
        <p:blipFill>
          <a:blip r:embed="rId2"/>
          <a:stretch>
            <a:fillRect/>
          </a:stretch>
        </p:blipFill>
        <p:spPr>
          <a:xfrm>
            <a:off x="-1" y="152333"/>
            <a:ext cx="4618653" cy="6603029"/>
          </a:xfrm>
          <a:prstGeom prst="rect">
            <a:avLst/>
          </a:prstGeom>
        </p:spPr>
      </p:pic>
      <p:pic>
        <p:nvPicPr>
          <p:cNvPr id="6" name="Picture 5">
            <a:extLst>
              <a:ext uri="{FF2B5EF4-FFF2-40B4-BE49-F238E27FC236}">
                <a16:creationId xmlns:a16="http://schemas.microsoft.com/office/drawing/2014/main" id="{4996A1D3-70E8-4620-965A-F37A85B46C27}"/>
              </a:ext>
            </a:extLst>
          </p:cNvPr>
          <p:cNvPicPr>
            <a:picLocks noChangeAspect="1"/>
          </p:cNvPicPr>
          <p:nvPr/>
        </p:nvPicPr>
        <p:blipFill>
          <a:blip r:embed="rId3"/>
          <a:stretch>
            <a:fillRect/>
          </a:stretch>
        </p:blipFill>
        <p:spPr>
          <a:xfrm>
            <a:off x="4842586" y="152333"/>
            <a:ext cx="3900197" cy="4377755"/>
          </a:xfrm>
          <a:prstGeom prst="rect">
            <a:avLst/>
          </a:prstGeom>
        </p:spPr>
      </p:pic>
      <p:pic>
        <p:nvPicPr>
          <p:cNvPr id="8" name="Picture 7">
            <a:extLst>
              <a:ext uri="{FF2B5EF4-FFF2-40B4-BE49-F238E27FC236}">
                <a16:creationId xmlns:a16="http://schemas.microsoft.com/office/drawing/2014/main" id="{C51476AD-A6C2-4650-907F-9E9330883729}"/>
              </a:ext>
            </a:extLst>
          </p:cNvPr>
          <p:cNvPicPr>
            <a:picLocks noChangeAspect="1"/>
          </p:cNvPicPr>
          <p:nvPr/>
        </p:nvPicPr>
        <p:blipFill>
          <a:blip r:embed="rId4"/>
          <a:stretch>
            <a:fillRect/>
          </a:stretch>
        </p:blipFill>
        <p:spPr>
          <a:xfrm>
            <a:off x="7573347" y="4244359"/>
            <a:ext cx="4618653" cy="2505032"/>
          </a:xfrm>
          <a:prstGeom prst="rect">
            <a:avLst/>
          </a:prstGeom>
        </p:spPr>
      </p:pic>
      <p:sp>
        <p:nvSpPr>
          <p:cNvPr id="9" name="TextBox 8">
            <a:extLst>
              <a:ext uri="{FF2B5EF4-FFF2-40B4-BE49-F238E27FC236}">
                <a16:creationId xmlns:a16="http://schemas.microsoft.com/office/drawing/2014/main" id="{4787AA7C-A0C0-4076-BB7E-D1273814D7B1}"/>
              </a:ext>
            </a:extLst>
          </p:cNvPr>
          <p:cNvSpPr txBox="1"/>
          <p:nvPr/>
        </p:nvSpPr>
        <p:spPr>
          <a:xfrm>
            <a:off x="8932841" y="1679490"/>
            <a:ext cx="3069101" cy="1323439"/>
          </a:xfrm>
          <a:prstGeom prst="rect">
            <a:avLst/>
          </a:prstGeom>
          <a:solidFill>
            <a:schemeClr val="accent5">
              <a:lumMod val="40000"/>
              <a:lumOff val="60000"/>
            </a:schemeClr>
          </a:solidFill>
        </p:spPr>
        <p:txBody>
          <a:bodyPr wrap="square" rtlCol="0">
            <a:spAutoFit/>
          </a:bodyPr>
          <a:lstStyle/>
          <a:p>
            <a:r>
              <a:rPr lang="en-US" sz="4000" dirty="0">
                <a:solidFill>
                  <a:srgbClr val="FF0000"/>
                </a:solidFill>
              </a:rPr>
              <a:t>Analytical Part Q5</a:t>
            </a:r>
            <a:endParaRPr lang="en-IN" sz="4000" dirty="0">
              <a:solidFill>
                <a:srgbClr val="FF0000"/>
              </a:solidFill>
            </a:endParaRPr>
          </a:p>
        </p:txBody>
      </p:sp>
    </p:spTree>
    <p:extLst>
      <p:ext uri="{BB962C8B-B14F-4D97-AF65-F5344CB8AC3E}">
        <p14:creationId xmlns:p14="http://schemas.microsoft.com/office/powerpoint/2010/main" val="21428280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A59E669-55AC-432F-96B6-F950580FE2DC}"/>
              </a:ext>
            </a:extLst>
          </p:cNvPr>
          <p:cNvSpPr txBox="1"/>
          <p:nvPr/>
        </p:nvSpPr>
        <p:spPr>
          <a:xfrm>
            <a:off x="559453" y="207706"/>
            <a:ext cx="2348976" cy="461665"/>
          </a:xfrm>
          <a:prstGeom prst="rect">
            <a:avLst/>
          </a:prstGeom>
          <a:noFill/>
        </p:spPr>
        <p:txBody>
          <a:bodyPr wrap="none" rtlCol="0">
            <a:spAutoFit/>
          </a:bodyPr>
          <a:lstStyle/>
          <a:p>
            <a:r>
              <a:rPr lang="en-IN" sz="2400" dirty="0">
                <a:solidFill>
                  <a:schemeClr val="accent1">
                    <a:lumMod val="60000"/>
                    <a:lumOff val="40000"/>
                  </a:schemeClr>
                </a:solidFill>
              </a:rPr>
              <a:t>MATLAB</a:t>
            </a:r>
            <a:r>
              <a:rPr lang="en-IN" dirty="0">
                <a:solidFill>
                  <a:schemeClr val="accent1">
                    <a:lumMod val="60000"/>
                    <a:lumOff val="40000"/>
                  </a:schemeClr>
                </a:solidFill>
              </a:rPr>
              <a:t> </a:t>
            </a:r>
            <a:r>
              <a:rPr lang="en-IN" sz="2400" dirty="0">
                <a:solidFill>
                  <a:schemeClr val="accent1">
                    <a:lumMod val="60000"/>
                    <a:lumOff val="40000"/>
                  </a:schemeClr>
                </a:solidFill>
              </a:rPr>
              <a:t>CODE</a:t>
            </a:r>
          </a:p>
        </p:txBody>
      </p:sp>
      <p:pic>
        <p:nvPicPr>
          <p:cNvPr id="7" name="Picture 6">
            <a:extLst>
              <a:ext uri="{FF2B5EF4-FFF2-40B4-BE49-F238E27FC236}">
                <a16:creationId xmlns:a16="http://schemas.microsoft.com/office/drawing/2014/main" id="{4B4D4B4E-7C3F-4EBE-99EF-4EB112525D76}"/>
              </a:ext>
            </a:extLst>
          </p:cNvPr>
          <p:cNvPicPr>
            <a:picLocks noChangeAspect="1"/>
          </p:cNvPicPr>
          <p:nvPr/>
        </p:nvPicPr>
        <p:blipFill>
          <a:blip r:embed="rId2"/>
          <a:stretch>
            <a:fillRect/>
          </a:stretch>
        </p:blipFill>
        <p:spPr>
          <a:xfrm>
            <a:off x="391886" y="795337"/>
            <a:ext cx="10806290" cy="5624124"/>
          </a:xfrm>
          <a:prstGeom prst="rect">
            <a:avLst/>
          </a:prstGeom>
        </p:spPr>
      </p:pic>
    </p:spTree>
    <p:extLst>
      <p:ext uri="{BB962C8B-B14F-4D97-AF65-F5344CB8AC3E}">
        <p14:creationId xmlns:p14="http://schemas.microsoft.com/office/powerpoint/2010/main" val="1921080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654209-F08C-49E5-9AD0-C04668DFEB68}"/>
              </a:ext>
            </a:extLst>
          </p:cNvPr>
          <p:cNvPicPr>
            <a:picLocks noChangeAspect="1"/>
          </p:cNvPicPr>
          <p:nvPr/>
        </p:nvPicPr>
        <p:blipFill>
          <a:blip r:embed="rId2"/>
          <a:stretch>
            <a:fillRect/>
          </a:stretch>
        </p:blipFill>
        <p:spPr>
          <a:xfrm>
            <a:off x="66675" y="0"/>
            <a:ext cx="6029325" cy="1857375"/>
          </a:xfrm>
          <a:prstGeom prst="rect">
            <a:avLst/>
          </a:prstGeom>
        </p:spPr>
      </p:pic>
      <p:pic>
        <p:nvPicPr>
          <p:cNvPr id="5" name="Picture 4">
            <a:extLst>
              <a:ext uri="{FF2B5EF4-FFF2-40B4-BE49-F238E27FC236}">
                <a16:creationId xmlns:a16="http://schemas.microsoft.com/office/drawing/2014/main" id="{CE6AF344-7928-429C-958C-F99DC5A3D756}"/>
              </a:ext>
            </a:extLst>
          </p:cNvPr>
          <p:cNvPicPr>
            <a:picLocks noChangeAspect="1"/>
          </p:cNvPicPr>
          <p:nvPr/>
        </p:nvPicPr>
        <p:blipFill>
          <a:blip r:embed="rId3"/>
          <a:stretch>
            <a:fillRect/>
          </a:stretch>
        </p:blipFill>
        <p:spPr>
          <a:xfrm>
            <a:off x="0" y="1824426"/>
            <a:ext cx="6711432" cy="5033574"/>
          </a:xfrm>
          <a:prstGeom prst="rect">
            <a:avLst/>
          </a:prstGeom>
        </p:spPr>
      </p:pic>
      <p:sp>
        <p:nvSpPr>
          <p:cNvPr id="7" name="TextBox 6">
            <a:extLst>
              <a:ext uri="{FF2B5EF4-FFF2-40B4-BE49-F238E27FC236}">
                <a16:creationId xmlns:a16="http://schemas.microsoft.com/office/drawing/2014/main" id="{30C48332-1599-404B-B3F7-5F46EB59A518}"/>
              </a:ext>
            </a:extLst>
          </p:cNvPr>
          <p:cNvSpPr txBox="1"/>
          <p:nvPr/>
        </p:nvSpPr>
        <p:spPr>
          <a:xfrm>
            <a:off x="6711432" y="4351986"/>
            <a:ext cx="5299787" cy="646331"/>
          </a:xfrm>
          <a:prstGeom prst="rect">
            <a:avLst/>
          </a:prstGeom>
          <a:solidFill>
            <a:schemeClr val="accent5">
              <a:lumMod val="20000"/>
              <a:lumOff val="80000"/>
            </a:schemeClr>
          </a:solidFill>
        </p:spPr>
        <p:txBody>
          <a:bodyPr wrap="square" rtlCol="0">
            <a:spAutoFit/>
          </a:bodyPr>
          <a:lstStyle/>
          <a:p>
            <a:r>
              <a:rPr lang="en-US" dirty="0">
                <a:solidFill>
                  <a:srgbClr val="FF0000"/>
                </a:solidFill>
              </a:rPr>
              <a:t>Member forces with varying </a:t>
            </a:r>
            <a:r>
              <a:rPr lang="el-GR" i="0" dirty="0">
                <a:solidFill>
                  <a:srgbClr val="FF0000"/>
                </a:solidFill>
                <a:effectLst/>
                <a:latin typeface="arial" panose="020B0604020202020204" pitchFamily="34" charset="0"/>
              </a:rPr>
              <a:t>θ</a:t>
            </a:r>
            <a:r>
              <a:rPr lang="en-IN" i="0" dirty="0">
                <a:solidFill>
                  <a:srgbClr val="FF0000"/>
                </a:solidFill>
                <a:effectLst/>
                <a:latin typeface="arial" panose="020B0604020202020204" pitchFamily="34" charset="0"/>
              </a:rPr>
              <a:t>(0 to 90)</a:t>
            </a:r>
            <a:r>
              <a:rPr lang="en-US" dirty="0">
                <a:solidFill>
                  <a:srgbClr val="FF0000"/>
                </a:solidFill>
              </a:rPr>
              <a:t> has been plotted</a:t>
            </a:r>
            <a:endParaRPr lang="en-IN" dirty="0">
              <a:solidFill>
                <a:srgbClr val="FF0000"/>
              </a:solidFill>
            </a:endParaRPr>
          </a:p>
        </p:txBody>
      </p:sp>
    </p:spTree>
    <p:extLst>
      <p:ext uri="{BB962C8B-B14F-4D97-AF65-F5344CB8AC3E}">
        <p14:creationId xmlns:p14="http://schemas.microsoft.com/office/powerpoint/2010/main" val="30249884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80327-2B67-4A97-BC62-1A2050A9CCE7}"/>
              </a:ext>
            </a:extLst>
          </p:cNvPr>
          <p:cNvSpPr>
            <a:spLocks noGrp="1"/>
          </p:cNvSpPr>
          <p:nvPr>
            <p:ph type="title"/>
          </p:nvPr>
        </p:nvSpPr>
        <p:spPr>
          <a:xfrm>
            <a:off x="848480" y="105747"/>
            <a:ext cx="10353761" cy="1326321"/>
          </a:xfrm>
        </p:spPr>
        <p:txBody>
          <a:bodyPr/>
          <a:lstStyle/>
          <a:p>
            <a:r>
              <a:rPr lang="en-IN" dirty="0"/>
              <a:t>QUESTION 6</a:t>
            </a:r>
          </a:p>
        </p:txBody>
      </p:sp>
      <p:pic>
        <p:nvPicPr>
          <p:cNvPr id="6" name="Picture 5">
            <a:extLst>
              <a:ext uri="{FF2B5EF4-FFF2-40B4-BE49-F238E27FC236}">
                <a16:creationId xmlns:a16="http://schemas.microsoft.com/office/drawing/2014/main" id="{611CC972-95F0-4EB9-9CDB-7EAD89B32331}"/>
              </a:ext>
            </a:extLst>
          </p:cNvPr>
          <p:cNvPicPr>
            <a:picLocks noChangeAspect="1"/>
          </p:cNvPicPr>
          <p:nvPr/>
        </p:nvPicPr>
        <p:blipFill>
          <a:blip r:embed="rId2"/>
          <a:stretch>
            <a:fillRect/>
          </a:stretch>
        </p:blipFill>
        <p:spPr>
          <a:xfrm>
            <a:off x="1820429" y="2693141"/>
            <a:ext cx="6429788" cy="3879909"/>
          </a:xfrm>
          <a:prstGeom prst="rect">
            <a:avLst/>
          </a:prstGeom>
        </p:spPr>
      </p:pic>
      <p:sp>
        <p:nvSpPr>
          <p:cNvPr id="7" name="TextBox 6">
            <a:extLst>
              <a:ext uri="{FF2B5EF4-FFF2-40B4-BE49-F238E27FC236}">
                <a16:creationId xmlns:a16="http://schemas.microsoft.com/office/drawing/2014/main" id="{41006323-B856-4212-9D61-F87C8D4945CE}"/>
              </a:ext>
            </a:extLst>
          </p:cNvPr>
          <p:cNvSpPr txBox="1"/>
          <p:nvPr/>
        </p:nvSpPr>
        <p:spPr>
          <a:xfrm>
            <a:off x="9839367" y="5926719"/>
            <a:ext cx="1362874" cy="646331"/>
          </a:xfrm>
          <a:prstGeom prst="rect">
            <a:avLst/>
          </a:prstGeom>
          <a:solidFill>
            <a:srgbClr val="FFFF00"/>
          </a:solidFill>
        </p:spPr>
        <p:txBody>
          <a:bodyPr wrap="none" rtlCol="0">
            <a:spAutoFit/>
          </a:bodyPr>
          <a:lstStyle/>
          <a:p>
            <a:r>
              <a:rPr lang="en-IN" dirty="0">
                <a:solidFill>
                  <a:srgbClr val="FF0000"/>
                </a:solidFill>
              </a:rPr>
              <a:t>CONCEPT:</a:t>
            </a:r>
          </a:p>
          <a:p>
            <a:r>
              <a:rPr lang="en-IN" dirty="0">
                <a:solidFill>
                  <a:srgbClr val="FF0000"/>
                </a:solidFill>
              </a:rPr>
              <a:t>Couple</a:t>
            </a:r>
          </a:p>
        </p:txBody>
      </p:sp>
      <p:sp>
        <p:nvSpPr>
          <p:cNvPr id="8" name="TextBox 7">
            <a:extLst>
              <a:ext uri="{FF2B5EF4-FFF2-40B4-BE49-F238E27FC236}">
                <a16:creationId xmlns:a16="http://schemas.microsoft.com/office/drawing/2014/main" id="{C6089D63-8C5F-44F4-ABB4-361345223641}"/>
              </a:ext>
            </a:extLst>
          </p:cNvPr>
          <p:cNvSpPr txBox="1"/>
          <p:nvPr/>
        </p:nvSpPr>
        <p:spPr>
          <a:xfrm>
            <a:off x="777551" y="1247402"/>
            <a:ext cx="10636898" cy="1200329"/>
          </a:xfrm>
          <a:prstGeom prst="rect">
            <a:avLst/>
          </a:prstGeom>
          <a:solidFill>
            <a:schemeClr val="accent5">
              <a:lumMod val="20000"/>
              <a:lumOff val="80000"/>
            </a:schemeClr>
          </a:solidFill>
        </p:spPr>
        <p:txBody>
          <a:bodyPr wrap="square" rtlCol="0">
            <a:spAutoFit/>
          </a:bodyPr>
          <a:lstStyle/>
          <a:p>
            <a:r>
              <a:rPr lang="en-IN" b="1" dirty="0">
                <a:solidFill>
                  <a:schemeClr val="bg2">
                    <a:lumMod val="75000"/>
                  </a:schemeClr>
                </a:solidFill>
              </a:rPr>
              <a:t>Using MATLAB take user input for the mass ,diameter of the cylinder and the angle of inclination(0-90 degrees) and calculate the clockwise couple M which cause the cylinder to slip. Also find the analytical solution for mass(m)=20kg and diameter(d)=0.5m and </a:t>
            </a:r>
            <a:r>
              <a:rPr lang="el-GR" b="1" i="0" dirty="0">
                <a:solidFill>
                  <a:schemeClr val="bg2">
                    <a:lumMod val="75000"/>
                  </a:schemeClr>
                </a:solidFill>
                <a:effectLst/>
              </a:rPr>
              <a:t>θ</a:t>
            </a:r>
            <a:r>
              <a:rPr lang="en-IN" b="1" i="0" dirty="0">
                <a:solidFill>
                  <a:schemeClr val="bg2">
                    <a:lumMod val="75000"/>
                  </a:schemeClr>
                </a:solidFill>
                <a:effectLst/>
              </a:rPr>
              <a:t>=60 degrees (Take µ =0.3)</a:t>
            </a:r>
            <a:endParaRPr lang="en-IN" b="1" dirty="0">
              <a:solidFill>
                <a:schemeClr val="bg2">
                  <a:lumMod val="75000"/>
                </a:schemeClr>
              </a:solidFill>
            </a:endParaRPr>
          </a:p>
        </p:txBody>
      </p:sp>
    </p:spTree>
    <p:extLst>
      <p:ext uri="{BB962C8B-B14F-4D97-AF65-F5344CB8AC3E}">
        <p14:creationId xmlns:p14="http://schemas.microsoft.com/office/powerpoint/2010/main" val="18290655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D25CC3-45FC-4B16-B22D-F5AF044058FE}"/>
              </a:ext>
            </a:extLst>
          </p:cNvPr>
          <p:cNvPicPr>
            <a:picLocks noChangeAspect="1"/>
          </p:cNvPicPr>
          <p:nvPr/>
        </p:nvPicPr>
        <p:blipFill>
          <a:blip r:embed="rId2"/>
          <a:stretch>
            <a:fillRect/>
          </a:stretch>
        </p:blipFill>
        <p:spPr>
          <a:xfrm>
            <a:off x="0" y="156365"/>
            <a:ext cx="4026322" cy="1849717"/>
          </a:xfrm>
          <a:prstGeom prst="rect">
            <a:avLst/>
          </a:prstGeom>
        </p:spPr>
      </p:pic>
      <p:pic>
        <p:nvPicPr>
          <p:cNvPr id="6" name="Picture 5">
            <a:extLst>
              <a:ext uri="{FF2B5EF4-FFF2-40B4-BE49-F238E27FC236}">
                <a16:creationId xmlns:a16="http://schemas.microsoft.com/office/drawing/2014/main" id="{CAA80618-DB10-4C27-AFB7-864726280415}"/>
              </a:ext>
            </a:extLst>
          </p:cNvPr>
          <p:cNvPicPr>
            <a:picLocks noChangeAspect="1"/>
          </p:cNvPicPr>
          <p:nvPr/>
        </p:nvPicPr>
        <p:blipFill rotWithShape="1">
          <a:blip r:embed="rId3"/>
          <a:srcRect b="11459"/>
          <a:stretch/>
        </p:blipFill>
        <p:spPr>
          <a:xfrm>
            <a:off x="0" y="1846862"/>
            <a:ext cx="3933038" cy="4854773"/>
          </a:xfrm>
          <a:prstGeom prst="rect">
            <a:avLst/>
          </a:prstGeom>
        </p:spPr>
      </p:pic>
      <p:pic>
        <p:nvPicPr>
          <p:cNvPr id="8" name="Picture 7">
            <a:extLst>
              <a:ext uri="{FF2B5EF4-FFF2-40B4-BE49-F238E27FC236}">
                <a16:creationId xmlns:a16="http://schemas.microsoft.com/office/drawing/2014/main" id="{87189E15-B46A-4EB8-B1F2-87DF9B0FAB38}"/>
              </a:ext>
            </a:extLst>
          </p:cNvPr>
          <p:cNvPicPr>
            <a:picLocks noChangeAspect="1"/>
          </p:cNvPicPr>
          <p:nvPr/>
        </p:nvPicPr>
        <p:blipFill>
          <a:blip r:embed="rId4"/>
          <a:stretch>
            <a:fillRect/>
          </a:stretch>
        </p:blipFill>
        <p:spPr>
          <a:xfrm>
            <a:off x="4267937" y="156365"/>
            <a:ext cx="4140772" cy="6202568"/>
          </a:xfrm>
          <a:prstGeom prst="rect">
            <a:avLst/>
          </a:prstGeom>
        </p:spPr>
      </p:pic>
      <p:sp>
        <p:nvSpPr>
          <p:cNvPr id="9" name="TextBox 8">
            <a:extLst>
              <a:ext uri="{FF2B5EF4-FFF2-40B4-BE49-F238E27FC236}">
                <a16:creationId xmlns:a16="http://schemas.microsoft.com/office/drawing/2014/main" id="{47EE19DD-5D38-41FC-BB86-940D447D7F32}"/>
              </a:ext>
            </a:extLst>
          </p:cNvPr>
          <p:cNvSpPr txBox="1"/>
          <p:nvPr/>
        </p:nvSpPr>
        <p:spPr>
          <a:xfrm>
            <a:off x="8932841" y="1679490"/>
            <a:ext cx="3069101" cy="1323439"/>
          </a:xfrm>
          <a:prstGeom prst="rect">
            <a:avLst/>
          </a:prstGeom>
          <a:solidFill>
            <a:schemeClr val="accent5">
              <a:lumMod val="40000"/>
              <a:lumOff val="60000"/>
            </a:schemeClr>
          </a:solidFill>
        </p:spPr>
        <p:txBody>
          <a:bodyPr wrap="square" rtlCol="0">
            <a:spAutoFit/>
          </a:bodyPr>
          <a:lstStyle/>
          <a:p>
            <a:r>
              <a:rPr lang="en-US" sz="4000" dirty="0">
                <a:solidFill>
                  <a:srgbClr val="FF0000"/>
                </a:solidFill>
              </a:rPr>
              <a:t>Analytical Part Q6</a:t>
            </a:r>
            <a:endParaRPr lang="en-IN" sz="4000" dirty="0">
              <a:solidFill>
                <a:srgbClr val="FF0000"/>
              </a:solidFill>
            </a:endParaRPr>
          </a:p>
        </p:txBody>
      </p:sp>
    </p:spTree>
    <p:extLst>
      <p:ext uri="{BB962C8B-B14F-4D97-AF65-F5344CB8AC3E}">
        <p14:creationId xmlns:p14="http://schemas.microsoft.com/office/powerpoint/2010/main" val="34240302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2CF2D3-2A7A-4BF3-A237-060483878D6F}"/>
              </a:ext>
            </a:extLst>
          </p:cNvPr>
          <p:cNvSpPr txBox="1"/>
          <p:nvPr/>
        </p:nvSpPr>
        <p:spPr>
          <a:xfrm>
            <a:off x="559453" y="207706"/>
            <a:ext cx="2348976" cy="461665"/>
          </a:xfrm>
          <a:prstGeom prst="rect">
            <a:avLst/>
          </a:prstGeom>
          <a:noFill/>
        </p:spPr>
        <p:txBody>
          <a:bodyPr wrap="none" rtlCol="0">
            <a:spAutoFit/>
          </a:bodyPr>
          <a:lstStyle/>
          <a:p>
            <a:r>
              <a:rPr lang="en-IN" sz="2400" dirty="0">
                <a:solidFill>
                  <a:schemeClr val="accent1">
                    <a:lumMod val="60000"/>
                    <a:lumOff val="40000"/>
                  </a:schemeClr>
                </a:solidFill>
              </a:rPr>
              <a:t>MATLAB</a:t>
            </a:r>
            <a:r>
              <a:rPr lang="en-IN" dirty="0">
                <a:solidFill>
                  <a:schemeClr val="accent1">
                    <a:lumMod val="60000"/>
                    <a:lumOff val="40000"/>
                  </a:schemeClr>
                </a:solidFill>
              </a:rPr>
              <a:t> </a:t>
            </a:r>
            <a:r>
              <a:rPr lang="en-IN" sz="2400" dirty="0">
                <a:solidFill>
                  <a:schemeClr val="accent1">
                    <a:lumMod val="60000"/>
                    <a:lumOff val="40000"/>
                  </a:schemeClr>
                </a:solidFill>
              </a:rPr>
              <a:t>CODE</a:t>
            </a:r>
          </a:p>
        </p:txBody>
      </p:sp>
      <p:pic>
        <p:nvPicPr>
          <p:cNvPr id="5" name="Picture 4">
            <a:extLst>
              <a:ext uri="{FF2B5EF4-FFF2-40B4-BE49-F238E27FC236}">
                <a16:creationId xmlns:a16="http://schemas.microsoft.com/office/drawing/2014/main" id="{D6EA0CB6-5AAC-492E-9B85-CDA1185BED7E}"/>
              </a:ext>
            </a:extLst>
          </p:cNvPr>
          <p:cNvPicPr>
            <a:picLocks noChangeAspect="1"/>
          </p:cNvPicPr>
          <p:nvPr/>
        </p:nvPicPr>
        <p:blipFill>
          <a:blip r:embed="rId2"/>
          <a:stretch>
            <a:fillRect/>
          </a:stretch>
        </p:blipFill>
        <p:spPr>
          <a:xfrm>
            <a:off x="465184" y="886120"/>
            <a:ext cx="9779793" cy="5505254"/>
          </a:xfrm>
          <a:prstGeom prst="rect">
            <a:avLst/>
          </a:prstGeom>
        </p:spPr>
      </p:pic>
    </p:spTree>
    <p:extLst>
      <p:ext uri="{BB962C8B-B14F-4D97-AF65-F5344CB8AC3E}">
        <p14:creationId xmlns:p14="http://schemas.microsoft.com/office/powerpoint/2010/main" val="37695402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C9239A-F11E-4016-9A8A-1AA1A7CB4E38}"/>
              </a:ext>
            </a:extLst>
          </p:cNvPr>
          <p:cNvPicPr>
            <a:picLocks noChangeAspect="1"/>
          </p:cNvPicPr>
          <p:nvPr/>
        </p:nvPicPr>
        <p:blipFill rotWithShape="1">
          <a:blip r:embed="rId2"/>
          <a:srcRect r="27638"/>
          <a:stretch/>
        </p:blipFill>
        <p:spPr>
          <a:xfrm>
            <a:off x="0" y="999475"/>
            <a:ext cx="12070134" cy="4515206"/>
          </a:xfrm>
          <a:prstGeom prst="rect">
            <a:avLst/>
          </a:prstGeom>
        </p:spPr>
      </p:pic>
      <p:sp>
        <p:nvSpPr>
          <p:cNvPr id="5" name="TextBox 4">
            <a:extLst>
              <a:ext uri="{FF2B5EF4-FFF2-40B4-BE49-F238E27FC236}">
                <a16:creationId xmlns:a16="http://schemas.microsoft.com/office/drawing/2014/main" id="{1C53B0FB-2236-426E-9047-C01D681EAB4C}"/>
              </a:ext>
            </a:extLst>
          </p:cNvPr>
          <p:cNvSpPr txBox="1"/>
          <p:nvPr/>
        </p:nvSpPr>
        <p:spPr>
          <a:xfrm>
            <a:off x="6711432" y="4351986"/>
            <a:ext cx="5299787" cy="646331"/>
          </a:xfrm>
          <a:prstGeom prst="rect">
            <a:avLst/>
          </a:prstGeom>
          <a:solidFill>
            <a:schemeClr val="accent5">
              <a:lumMod val="20000"/>
              <a:lumOff val="80000"/>
            </a:schemeClr>
          </a:solidFill>
        </p:spPr>
        <p:txBody>
          <a:bodyPr wrap="square" rtlCol="0">
            <a:spAutoFit/>
          </a:bodyPr>
          <a:lstStyle/>
          <a:p>
            <a:r>
              <a:rPr lang="en-IN" dirty="0">
                <a:solidFill>
                  <a:srgbClr val="FF0000"/>
                </a:solidFill>
              </a:rPr>
              <a:t>Clockwise moment is calculated from the input values of mass, angle and diameter.</a:t>
            </a:r>
          </a:p>
        </p:txBody>
      </p:sp>
    </p:spTree>
    <p:extLst>
      <p:ext uri="{BB962C8B-B14F-4D97-AF65-F5344CB8AC3E}">
        <p14:creationId xmlns:p14="http://schemas.microsoft.com/office/powerpoint/2010/main" val="15328644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usiness Thank-You Letter Examples">
            <a:extLst>
              <a:ext uri="{FF2B5EF4-FFF2-40B4-BE49-F238E27FC236}">
                <a16:creationId xmlns:a16="http://schemas.microsoft.com/office/drawing/2014/main" id="{75151B34-08E7-46B9-82F0-47264CB687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4199" y="89570"/>
            <a:ext cx="8903601" cy="6678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422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8E742-307D-4D0C-B1BA-4EF94814F42A}"/>
              </a:ext>
            </a:extLst>
          </p:cNvPr>
          <p:cNvSpPr>
            <a:spLocks noGrp="1"/>
          </p:cNvSpPr>
          <p:nvPr>
            <p:ph type="title"/>
          </p:nvPr>
        </p:nvSpPr>
        <p:spPr>
          <a:xfrm>
            <a:off x="919119" y="221253"/>
            <a:ext cx="10353761" cy="1326321"/>
          </a:xfrm>
        </p:spPr>
        <p:txBody>
          <a:bodyPr/>
          <a:lstStyle/>
          <a:p>
            <a:r>
              <a:rPr lang="en-US" dirty="0"/>
              <a:t>Question 1 </a:t>
            </a:r>
            <a:endParaRPr lang="en-IN" dirty="0"/>
          </a:p>
        </p:txBody>
      </p:sp>
      <p:sp>
        <p:nvSpPr>
          <p:cNvPr id="3" name="TextBox 2">
            <a:extLst>
              <a:ext uri="{FF2B5EF4-FFF2-40B4-BE49-F238E27FC236}">
                <a16:creationId xmlns:a16="http://schemas.microsoft.com/office/drawing/2014/main" id="{8862AD1E-DBFC-4EEB-82B2-DEED2DD0E342}"/>
              </a:ext>
            </a:extLst>
          </p:cNvPr>
          <p:cNvSpPr txBox="1"/>
          <p:nvPr/>
        </p:nvSpPr>
        <p:spPr>
          <a:xfrm>
            <a:off x="464974" y="1469538"/>
            <a:ext cx="11262049" cy="707886"/>
          </a:xfrm>
          <a:prstGeom prst="rect">
            <a:avLst/>
          </a:prstGeom>
          <a:solidFill>
            <a:schemeClr val="accent5">
              <a:lumMod val="20000"/>
              <a:lumOff val="80000"/>
            </a:schemeClr>
          </a:solidFill>
        </p:spPr>
        <p:txBody>
          <a:bodyPr wrap="square" rtlCol="0">
            <a:spAutoFit/>
          </a:bodyPr>
          <a:lstStyle/>
          <a:p>
            <a:r>
              <a:rPr lang="en-US" sz="2000" b="1" dirty="0">
                <a:solidFill>
                  <a:schemeClr val="accent3">
                    <a:lumMod val="50000"/>
                  </a:schemeClr>
                </a:solidFill>
              </a:rPr>
              <a:t>Using MATLAB find all the member forces shown in  bridge figure. Find the analytical solution for the case below</a:t>
            </a:r>
            <a:endParaRPr lang="en-IN" sz="2000" b="1" dirty="0">
              <a:solidFill>
                <a:schemeClr val="accent3">
                  <a:lumMod val="50000"/>
                </a:schemeClr>
              </a:solidFill>
            </a:endParaRPr>
          </a:p>
        </p:txBody>
      </p:sp>
      <p:pic>
        <p:nvPicPr>
          <p:cNvPr id="5" name="Picture 4">
            <a:extLst>
              <a:ext uri="{FF2B5EF4-FFF2-40B4-BE49-F238E27FC236}">
                <a16:creationId xmlns:a16="http://schemas.microsoft.com/office/drawing/2014/main" id="{6410CCEE-0CAE-40B9-83E2-60672755B3C7}"/>
              </a:ext>
            </a:extLst>
          </p:cNvPr>
          <p:cNvPicPr>
            <a:picLocks noChangeAspect="1"/>
          </p:cNvPicPr>
          <p:nvPr/>
        </p:nvPicPr>
        <p:blipFill>
          <a:blip r:embed="rId2"/>
          <a:stretch>
            <a:fillRect/>
          </a:stretch>
        </p:blipFill>
        <p:spPr>
          <a:xfrm>
            <a:off x="1249831" y="2384982"/>
            <a:ext cx="9697561" cy="4144526"/>
          </a:xfrm>
          <a:prstGeom prst="rect">
            <a:avLst/>
          </a:prstGeom>
        </p:spPr>
      </p:pic>
      <p:sp>
        <p:nvSpPr>
          <p:cNvPr id="4" name="TextBox 3">
            <a:extLst>
              <a:ext uri="{FF2B5EF4-FFF2-40B4-BE49-F238E27FC236}">
                <a16:creationId xmlns:a16="http://schemas.microsoft.com/office/drawing/2014/main" id="{EF1EB550-A857-42E3-9E1B-7F8AA41D14A7}"/>
              </a:ext>
            </a:extLst>
          </p:cNvPr>
          <p:cNvSpPr txBox="1"/>
          <p:nvPr/>
        </p:nvSpPr>
        <p:spPr>
          <a:xfrm>
            <a:off x="10004474" y="5477070"/>
            <a:ext cx="1885837" cy="646331"/>
          </a:xfrm>
          <a:prstGeom prst="rect">
            <a:avLst/>
          </a:prstGeom>
          <a:solidFill>
            <a:srgbClr val="FFFF00"/>
          </a:solidFill>
        </p:spPr>
        <p:txBody>
          <a:bodyPr wrap="none" rtlCol="0">
            <a:spAutoFit/>
          </a:bodyPr>
          <a:lstStyle/>
          <a:p>
            <a:r>
              <a:rPr lang="en-IN" dirty="0">
                <a:solidFill>
                  <a:srgbClr val="FF0000"/>
                </a:solidFill>
              </a:rPr>
              <a:t>CONCEPT:</a:t>
            </a:r>
          </a:p>
          <a:p>
            <a:r>
              <a:rPr lang="en-IN" dirty="0">
                <a:solidFill>
                  <a:srgbClr val="FF0000"/>
                </a:solidFill>
              </a:rPr>
              <a:t>Method of Joints</a:t>
            </a:r>
          </a:p>
        </p:txBody>
      </p:sp>
    </p:spTree>
    <p:extLst>
      <p:ext uri="{BB962C8B-B14F-4D97-AF65-F5344CB8AC3E}">
        <p14:creationId xmlns:p14="http://schemas.microsoft.com/office/powerpoint/2010/main" val="230979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7DC7EF-5FBE-4566-818A-E83C1E738223}"/>
              </a:ext>
            </a:extLst>
          </p:cNvPr>
          <p:cNvSpPr txBox="1"/>
          <p:nvPr/>
        </p:nvSpPr>
        <p:spPr>
          <a:xfrm>
            <a:off x="6598763" y="0"/>
            <a:ext cx="5593237" cy="646331"/>
          </a:xfrm>
          <a:prstGeom prst="rect">
            <a:avLst/>
          </a:prstGeom>
          <a:solidFill>
            <a:schemeClr val="accent5">
              <a:lumMod val="20000"/>
              <a:lumOff val="80000"/>
            </a:schemeClr>
          </a:solidFill>
        </p:spPr>
        <p:txBody>
          <a:bodyPr wrap="square" rtlCol="0">
            <a:spAutoFit/>
          </a:bodyPr>
          <a:lstStyle/>
          <a:p>
            <a:r>
              <a:rPr lang="en-US" sz="3600" dirty="0">
                <a:solidFill>
                  <a:srgbClr val="FF0000"/>
                </a:solidFill>
              </a:rPr>
              <a:t>ANALYTICAL PART Q1</a:t>
            </a:r>
            <a:endParaRPr lang="en-IN" sz="3600" dirty="0">
              <a:solidFill>
                <a:srgbClr val="FF0000"/>
              </a:solidFill>
            </a:endParaRPr>
          </a:p>
        </p:txBody>
      </p:sp>
      <p:pic>
        <p:nvPicPr>
          <p:cNvPr id="4" name="Picture 3">
            <a:extLst>
              <a:ext uri="{FF2B5EF4-FFF2-40B4-BE49-F238E27FC236}">
                <a16:creationId xmlns:a16="http://schemas.microsoft.com/office/drawing/2014/main" id="{4A4BF2DF-8966-43DC-A3BA-4D36E2164238}"/>
              </a:ext>
            </a:extLst>
          </p:cNvPr>
          <p:cNvPicPr>
            <a:picLocks noChangeAspect="1"/>
          </p:cNvPicPr>
          <p:nvPr/>
        </p:nvPicPr>
        <p:blipFill>
          <a:blip r:embed="rId2"/>
          <a:stretch>
            <a:fillRect/>
          </a:stretch>
        </p:blipFill>
        <p:spPr>
          <a:xfrm>
            <a:off x="0" y="123572"/>
            <a:ext cx="4366727" cy="6734428"/>
          </a:xfrm>
          <a:prstGeom prst="rect">
            <a:avLst/>
          </a:prstGeom>
        </p:spPr>
      </p:pic>
      <p:pic>
        <p:nvPicPr>
          <p:cNvPr id="5" name="Picture 4">
            <a:extLst>
              <a:ext uri="{FF2B5EF4-FFF2-40B4-BE49-F238E27FC236}">
                <a16:creationId xmlns:a16="http://schemas.microsoft.com/office/drawing/2014/main" id="{8E3A462D-0D31-43ED-A3DC-2E9B2B98CECB}"/>
              </a:ext>
            </a:extLst>
          </p:cNvPr>
          <p:cNvPicPr>
            <a:picLocks noChangeAspect="1"/>
          </p:cNvPicPr>
          <p:nvPr/>
        </p:nvPicPr>
        <p:blipFill>
          <a:blip r:embed="rId3"/>
          <a:stretch>
            <a:fillRect/>
          </a:stretch>
        </p:blipFill>
        <p:spPr>
          <a:xfrm>
            <a:off x="4844277" y="643379"/>
            <a:ext cx="4233734" cy="6214621"/>
          </a:xfrm>
          <a:prstGeom prst="rect">
            <a:avLst/>
          </a:prstGeom>
        </p:spPr>
      </p:pic>
    </p:spTree>
    <p:extLst>
      <p:ext uri="{BB962C8B-B14F-4D97-AF65-F5344CB8AC3E}">
        <p14:creationId xmlns:p14="http://schemas.microsoft.com/office/powerpoint/2010/main" val="1218368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DA7CF6-498A-441E-A96B-DAE35EDAEDAD}"/>
              </a:ext>
            </a:extLst>
          </p:cNvPr>
          <p:cNvPicPr>
            <a:picLocks noChangeAspect="1"/>
          </p:cNvPicPr>
          <p:nvPr/>
        </p:nvPicPr>
        <p:blipFill>
          <a:blip r:embed="rId2"/>
          <a:stretch>
            <a:fillRect/>
          </a:stretch>
        </p:blipFill>
        <p:spPr>
          <a:xfrm>
            <a:off x="5467740" y="10695"/>
            <a:ext cx="6556310" cy="6607291"/>
          </a:xfrm>
          <a:prstGeom prst="rect">
            <a:avLst/>
          </a:prstGeom>
        </p:spPr>
      </p:pic>
      <p:pic>
        <p:nvPicPr>
          <p:cNvPr id="4" name="Picture 3">
            <a:extLst>
              <a:ext uri="{FF2B5EF4-FFF2-40B4-BE49-F238E27FC236}">
                <a16:creationId xmlns:a16="http://schemas.microsoft.com/office/drawing/2014/main" id="{AC0F9A69-A6A8-413F-83EE-E59CD7057353}"/>
              </a:ext>
            </a:extLst>
          </p:cNvPr>
          <p:cNvPicPr>
            <a:picLocks noChangeAspect="1"/>
          </p:cNvPicPr>
          <p:nvPr/>
        </p:nvPicPr>
        <p:blipFill>
          <a:blip r:embed="rId3"/>
          <a:stretch>
            <a:fillRect/>
          </a:stretch>
        </p:blipFill>
        <p:spPr>
          <a:xfrm>
            <a:off x="266061" y="10695"/>
            <a:ext cx="4623180" cy="6847305"/>
          </a:xfrm>
          <a:prstGeom prst="rect">
            <a:avLst/>
          </a:prstGeom>
        </p:spPr>
      </p:pic>
    </p:spTree>
    <p:extLst>
      <p:ext uri="{BB962C8B-B14F-4D97-AF65-F5344CB8AC3E}">
        <p14:creationId xmlns:p14="http://schemas.microsoft.com/office/powerpoint/2010/main" val="503009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32C5F3-080F-47C9-9744-1FD9A7BCC40D}"/>
              </a:ext>
            </a:extLst>
          </p:cNvPr>
          <p:cNvSpPr txBox="1"/>
          <p:nvPr/>
        </p:nvSpPr>
        <p:spPr>
          <a:xfrm>
            <a:off x="220163" y="87548"/>
            <a:ext cx="3172408" cy="461665"/>
          </a:xfrm>
          <a:prstGeom prst="rect">
            <a:avLst/>
          </a:prstGeom>
          <a:noFill/>
        </p:spPr>
        <p:txBody>
          <a:bodyPr wrap="square" rtlCol="0">
            <a:spAutoFit/>
          </a:bodyPr>
          <a:lstStyle/>
          <a:p>
            <a:r>
              <a:rPr lang="en-US" sz="2400" dirty="0">
                <a:solidFill>
                  <a:schemeClr val="accent1">
                    <a:lumMod val="60000"/>
                    <a:lumOff val="40000"/>
                  </a:schemeClr>
                </a:solidFill>
              </a:rPr>
              <a:t>MATLAB CODE</a:t>
            </a:r>
            <a:endParaRPr lang="en-IN" sz="2400" dirty="0">
              <a:solidFill>
                <a:schemeClr val="accent1">
                  <a:lumMod val="60000"/>
                  <a:lumOff val="40000"/>
                </a:schemeClr>
              </a:solidFill>
            </a:endParaRPr>
          </a:p>
        </p:txBody>
      </p:sp>
      <p:pic>
        <p:nvPicPr>
          <p:cNvPr id="3" name="Picture 2">
            <a:extLst>
              <a:ext uri="{FF2B5EF4-FFF2-40B4-BE49-F238E27FC236}">
                <a16:creationId xmlns:a16="http://schemas.microsoft.com/office/drawing/2014/main" id="{7D056F10-7D12-45BD-9946-53AAE3361B36}"/>
              </a:ext>
            </a:extLst>
          </p:cNvPr>
          <p:cNvPicPr>
            <a:picLocks noChangeAspect="1"/>
          </p:cNvPicPr>
          <p:nvPr/>
        </p:nvPicPr>
        <p:blipFill>
          <a:blip r:embed="rId2"/>
          <a:stretch>
            <a:fillRect/>
          </a:stretch>
        </p:blipFill>
        <p:spPr>
          <a:xfrm>
            <a:off x="121298" y="549213"/>
            <a:ext cx="5156876" cy="5077146"/>
          </a:xfrm>
          <a:prstGeom prst="rect">
            <a:avLst/>
          </a:prstGeom>
        </p:spPr>
      </p:pic>
      <p:pic>
        <p:nvPicPr>
          <p:cNvPr id="10" name="Picture 9">
            <a:extLst>
              <a:ext uri="{FF2B5EF4-FFF2-40B4-BE49-F238E27FC236}">
                <a16:creationId xmlns:a16="http://schemas.microsoft.com/office/drawing/2014/main" id="{A90C3BCB-0B06-4D14-A832-A1D6E021575B}"/>
              </a:ext>
            </a:extLst>
          </p:cNvPr>
          <p:cNvPicPr>
            <a:picLocks noChangeAspect="1"/>
          </p:cNvPicPr>
          <p:nvPr/>
        </p:nvPicPr>
        <p:blipFill>
          <a:blip r:embed="rId3"/>
          <a:stretch>
            <a:fillRect/>
          </a:stretch>
        </p:blipFill>
        <p:spPr>
          <a:xfrm>
            <a:off x="2630266" y="2214928"/>
            <a:ext cx="2681496" cy="4643072"/>
          </a:xfrm>
          <a:prstGeom prst="rect">
            <a:avLst/>
          </a:prstGeom>
        </p:spPr>
      </p:pic>
      <p:pic>
        <p:nvPicPr>
          <p:cNvPr id="12" name="Picture 11">
            <a:extLst>
              <a:ext uri="{FF2B5EF4-FFF2-40B4-BE49-F238E27FC236}">
                <a16:creationId xmlns:a16="http://schemas.microsoft.com/office/drawing/2014/main" id="{1DCABF1C-9CA3-4EC0-BB25-CECF05AA6894}"/>
              </a:ext>
            </a:extLst>
          </p:cNvPr>
          <p:cNvPicPr>
            <a:picLocks noChangeAspect="1"/>
          </p:cNvPicPr>
          <p:nvPr/>
        </p:nvPicPr>
        <p:blipFill>
          <a:blip r:embed="rId4"/>
          <a:stretch>
            <a:fillRect/>
          </a:stretch>
        </p:blipFill>
        <p:spPr>
          <a:xfrm>
            <a:off x="5433571" y="43673"/>
            <a:ext cx="5172412" cy="3044113"/>
          </a:xfrm>
          <a:prstGeom prst="rect">
            <a:avLst/>
          </a:prstGeom>
        </p:spPr>
      </p:pic>
      <p:pic>
        <p:nvPicPr>
          <p:cNvPr id="14" name="Picture 13">
            <a:extLst>
              <a:ext uri="{FF2B5EF4-FFF2-40B4-BE49-F238E27FC236}">
                <a16:creationId xmlns:a16="http://schemas.microsoft.com/office/drawing/2014/main" id="{E3A74046-B195-48FF-BB14-0F9C94B932F8}"/>
              </a:ext>
            </a:extLst>
          </p:cNvPr>
          <p:cNvPicPr>
            <a:picLocks noChangeAspect="1"/>
          </p:cNvPicPr>
          <p:nvPr/>
        </p:nvPicPr>
        <p:blipFill>
          <a:blip r:embed="rId5"/>
          <a:stretch>
            <a:fillRect/>
          </a:stretch>
        </p:blipFill>
        <p:spPr>
          <a:xfrm>
            <a:off x="5433571" y="3131661"/>
            <a:ext cx="6228405" cy="3726339"/>
          </a:xfrm>
          <a:prstGeom prst="rect">
            <a:avLst/>
          </a:prstGeom>
        </p:spPr>
      </p:pic>
    </p:spTree>
    <p:extLst>
      <p:ext uri="{BB962C8B-B14F-4D97-AF65-F5344CB8AC3E}">
        <p14:creationId xmlns:p14="http://schemas.microsoft.com/office/powerpoint/2010/main" val="2124475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860D9CF-E312-4269-A416-3EE16B8F6D11}"/>
              </a:ext>
            </a:extLst>
          </p:cNvPr>
          <p:cNvPicPr>
            <a:picLocks noChangeAspect="1"/>
          </p:cNvPicPr>
          <p:nvPr/>
        </p:nvPicPr>
        <p:blipFill>
          <a:blip r:embed="rId2"/>
          <a:stretch>
            <a:fillRect/>
          </a:stretch>
        </p:blipFill>
        <p:spPr>
          <a:xfrm>
            <a:off x="429209" y="1"/>
            <a:ext cx="11196735" cy="6795338"/>
          </a:xfrm>
          <a:prstGeom prst="rect">
            <a:avLst/>
          </a:prstGeom>
        </p:spPr>
      </p:pic>
      <p:sp>
        <p:nvSpPr>
          <p:cNvPr id="7" name="TextBox 6">
            <a:extLst>
              <a:ext uri="{FF2B5EF4-FFF2-40B4-BE49-F238E27FC236}">
                <a16:creationId xmlns:a16="http://schemas.microsoft.com/office/drawing/2014/main" id="{385A0C10-BFEE-4D4A-9806-A972AD12C2C0}"/>
              </a:ext>
            </a:extLst>
          </p:cNvPr>
          <p:cNvSpPr txBox="1"/>
          <p:nvPr/>
        </p:nvSpPr>
        <p:spPr>
          <a:xfrm>
            <a:off x="6503437" y="2600676"/>
            <a:ext cx="5038530" cy="923330"/>
          </a:xfrm>
          <a:prstGeom prst="rect">
            <a:avLst/>
          </a:prstGeom>
          <a:solidFill>
            <a:schemeClr val="accent5">
              <a:lumMod val="20000"/>
              <a:lumOff val="80000"/>
            </a:schemeClr>
          </a:solidFill>
        </p:spPr>
        <p:txBody>
          <a:bodyPr wrap="square" rtlCol="0">
            <a:spAutoFit/>
          </a:bodyPr>
          <a:lstStyle/>
          <a:p>
            <a:r>
              <a:rPr lang="en-US" dirty="0">
                <a:solidFill>
                  <a:srgbClr val="FF0000"/>
                </a:solidFill>
              </a:rPr>
              <a:t>All the member forces have been calculated and printed from the user </a:t>
            </a:r>
            <a:r>
              <a:rPr lang="en-US" dirty="0" err="1">
                <a:solidFill>
                  <a:srgbClr val="FF0000"/>
                </a:solidFill>
              </a:rPr>
              <a:t>inputed</a:t>
            </a:r>
            <a:r>
              <a:rPr lang="en-US" dirty="0">
                <a:solidFill>
                  <a:srgbClr val="FF0000"/>
                </a:solidFill>
              </a:rPr>
              <a:t> values</a:t>
            </a:r>
            <a:endParaRPr lang="en-IN" dirty="0">
              <a:solidFill>
                <a:srgbClr val="FF0000"/>
              </a:solidFill>
            </a:endParaRPr>
          </a:p>
        </p:txBody>
      </p:sp>
    </p:spTree>
    <p:extLst>
      <p:ext uri="{BB962C8B-B14F-4D97-AF65-F5344CB8AC3E}">
        <p14:creationId xmlns:p14="http://schemas.microsoft.com/office/powerpoint/2010/main" val="2171983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3400" y="198982"/>
            <a:ext cx="10353761" cy="1326321"/>
          </a:xfrm>
        </p:spPr>
        <p:txBody>
          <a:bodyPr/>
          <a:lstStyle/>
          <a:p>
            <a:r>
              <a:rPr lang="en-IN" dirty="0"/>
              <a:t>Question 2</a:t>
            </a:r>
          </a:p>
        </p:txBody>
      </p:sp>
      <p:sp>
        <p:nvSpPr>
          <p:cNvPr id="3" name="TextBox 2"/>
          <p:cNvSpPr txBox="1"/>
          <p:nvPr/>
        </p:nvSpPr>
        <p:spPr>
          <a:xfrm>
            <a:off x="259306" y="1303560"/>
            <a:ext cx="11673387" cy="1015663"/>
          </a:xfrm>
          <a:prstGeom prst="rect">
            <a:avLst/>
          </a:prstGeom>
          <a:solidFill>
            <a:schemeClr val="accent5">
              <a:lumMod val="20000"/>
              <a:lumOff val="80000"/>
            </a:schemeClr>
          </a:solidFill>
        </p:spPr>
        <p:txBody>
          <a:bodyPr wrap="square" rtlCol="0">
            <a:spAutoFit/>
          </a:bodyPr>
          <a:lstStyle/>
          <a:p>
            <a:r>
              <a:rPr lang="en-US" sz="2000" b="1" dirty="0">
                <a:solidFill>
                  <a:schemeClr val="accent3">
                    <a:lumMod val="50000"/>
                  </a:schemeClr>
                </a:solidFill>
              </a:rPr>
              <a:t>Using MATLAB take user input for the dimension of the crane shown below and plot a graph showing the variation of member forces CB, CG, FG for any load varying from 0kN to 10kN for the given input. Also find the analytical solution for the case shown below</a:t>
            </a:r>
            <a:endParaRPr lang="en-IN" sz="2000" b="1" dirty="0">
              <a:solidFill>
                <a:schemeClr val="accent3">
                  <a:lumMod val="50000"/>
                </a:schemeClr>
              </a:solidFill>
            </a:endParaRPr>
          </a:p>
        </p:txBody>
      </p:sp>
      <p:pic>
        <p:nvPicPr>
          <p:cNvPr id="4" name="Picture 3"/>
          <p:cNvPicPr>
            <a:picLocks noChangeAspect="1"/>
          </p:cNvPicPr>
          <p:nvPr/>
        </p:nvPicPr>
        <p:blipFill>
          <a:blip r:embed="rId2"/>
          <a:stretch>
            <a:fillRect/>
          </a:stretch>
        </p:blipFill>
        <p:spPr>
          <a:xfrm>
            <a:off x="2290713" y="2479249"/>
            <a:ext cx="6587464" cy="4285445"/>
          </a:xfrm>
          <a:prstGeom prst="rect">
            <a:avLst/>
          </a:prstGeom>
        </p:spPr>
      </p:pic>
      <p:sp>
        <p:nvSpPr>
          <p:cNvPr id="5" name="TextBox 4">
            <a:extLst>
              <a:ext uri="{FF2B5EF4-FFF2-40B4-BE49-F238E27FC236}">
                <a16:creationId xmlns:a16="http://schemas.microsoft.com/office/drawing/2014/main" id="{A4D9DD1A-B9E9-408A-BFE7-30D5C1609006}"/>
              </a:ext>
            </a:extLst>
          </p:cNvPr>
          <p:cNvSpPr txBox="1"/>
          <p:nvPr/>
        </p:nvSpPr>
        <p:spPr>
          <a:xfrm>
            <a:off x="9609571" y="5495732"/>
            <a:ext cx="2198038" cy="646331"/>
          </a:xfrm>
          <a:prstGeom prst="rect">
            <a:avLst/>
          </a:prstGeom>
          <a:solidFill>
            <a:srgbClr val="FFFF00"/>
          </a:solidFill>
        </p:spPr>
        <p:txBody>
          <a:bodyPr wrap="none" rtlCol="0">
            <a:spAutoFit/>
          </a:bodyPr>
          <a:lstStyle/>
          <a:p>
            <a:r>
              <a:rPr lang="en-IN" dirty="0">
                <a:solidFill>
                  <a:srgbClr val="FF0000"/>
                </a:solidFill>
              </a:rPr>
              <a:t>CONCEPT:</a:t>
            </a:r>
          </a:p>
          <a:p>
            <a:r>
              <a:rPr lang="en-IN" dirty="0">
                <a:solidFill>
                  <a:srgbClr val="FF0000"/>
                </a:solidFill>
              </a:rPr>
              <a:t>Method of Sections</a:t>
            </a:r>
          </a:p>
        </p:txBody>
      </p:sp>
    </p:spTree>
    <p:extLst>
      <p:ext uri="{BB962C8B-B14F-4D97-AF65-F5344CB8AC3E}">
        <p14:creationId xmlns:p14="http://schemas.microsoft.com/office/powerpoint/2010/main" val="3147629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5772566" cy="685800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2565" y="830996"/>
            <a:ext cx="6419435" cy="6027003"/>
          </a:xfrm>
          <a:prstGeom prst="rect">
            <a:avLst/>
          </a:prstGeom>
        </p:spPr>
      </p:pic>
      <p:sp>
        <p:nvSpPr>
          <p:cNvPr id="5" name="TextBox 4"/>
          <p:cNvSpPr txBox="1"/>
          <p:nvPr/>
        </p:nvSpPr>
        <p:spPr>
          <a:xfrm>
            <a:off x="5772566" y="0"/>
            <a:ext cx="6419434" cy="830997"/>
          </a:xfrm>
          <a:prstGeom prst="rect">
            <a:avLst/>
          </a:prstGeom>
          <a:solidFill>
            <a:schemeClr val="accent5">
              <a:lumMod val="20000"/>
              <a:lumOff val="80000"/>
            </a:schemeClr>
          </a:solidFill>
        </p:spPr>
        <p:txBody>
          <a:bodyPr wrap="square" rtlCol="0">
            <a:spAutoFit/>
          </a:bodyPr>
          <a:lstStyle/>
          <a:p>
            <a:r>
              <a:rPr lang="en-IN" sz="4800" dirty="0">
                <a:solidFill>
                  <a:srgbClr val="FF0000"/>
                </a:solidFill>
              </a:rPr>
              <a:t>Analytical part Q2</a:t>
            </a:r>
          </a:p>
        </p:txBody>
      </p:sp>
    </p:spTree>
    <p:extLst>
      <p:ext uri="{BB962C8B-B14F-4D97-AF65-F5344CB8AC3E}">
        <p14:creationId xmlns:p14="http://schemas.microsoft.com/office/powerpoint/2010/main" val="5801798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Damask</Template>
  <TotalTime>372</TotalTime>
  <Words>489</Words>
  <Application>Microsoft Office PowerPoint</Application>
  <PresentationFormat>Widescreen</PresentationFormat>
  <Paragraphs>54</Paragraphs>
  <Slides>28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Arial</vt:lpstr>
      <vt:lpstr>Bookman Old Style</vt:lpstr>
      <vt:lpstr>Rockwell</vt:lpstr>
      <vt:lpstr>Damask</vt:lpstr>
      <vt:lpstr>COMPUTATIONAL ENGINEERING MECHANICS PROJECT</vt:lpstr>
      <vt:lpstr>GROUP MEMBERS(GROUP NO-5) </vt:lpstr>
      <vt:lpstr>Question 1 </vt:lpstr>
      <vt:lpstr>PowerPoint Presentation</vt:lpstr>
      <vt:lpstr>PowerPoint Presentation</vt:lpstr>
      <vt:lpstr>PowerPoint Presentation</vt:lpstr>
      <vt:lpstr>PowerPoint Presentation</vt:lpstr>
      <vt:lpstr>Question 2</vt:lpstr>
      <vt:lpstr>PowerPoint Presentation</vt:lpstr>
      <vt:lpstr>PowerPoint Presentation</vt:lpstr>
      <vt:lpstr>PowerPoint Presentation</vt:lpstr>
      <vt:lpstr>Question 3</vt:lpstr>
      <vt:lpstr>PowerPoint Presentation</vt:lpstr>
      <vt:lpstr>PowerPoint Presentation</vt:lpstr>
      <vt:lpstr>PowerPoint Presentation</vt:lpstr>
      <vt:lpstr>QUESTION 4</vt:lpstr>
      <vt:lpstr>PowerPoint Presentation</vt:lpstr>
      <vt:lpstr>PowerPoint Presentation</vt:lpstr>
      <vt:lpstr>PowerPoint Presentation</vt:lpstr>
      <vt:lpstr>QUESTION 5</vt:lpstr>
      <vt:lpstr>PowerPoint Presentation</vt:lpstr>
      <vt:lpstr>PowerPoint Presentation</vt:lpstr>
      <vt:lpstr>PowerPoint Presentation</vt:lpstr>
      <vt:lpstr>QUESTION 6</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Adithya Varma</cp:lastModifiedBy>
  <cp:revision>45</cp:revision>
  <dcterms:created xsi:type="dcterms:W3CDTF">2022-01-19T04:58:13Z</dcterms:created>
  <dcterms:modified xsi:type="dcterms:W3CDTF">2022-01-27T15:30:05Z</dcterms:modified>
</cp:coreProperties>
</file>